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47"/>
  </p:notesMasterIdLst>
  <p:sldIdLst>
    <p:sldId id="256" r:id="rId2"/>
    <p:sldId id="257" r:id="rId3"/>
    <p:sldId id="258" r:id="rId4"/>
    <p:sldId id="259" r:id="rId5"/>
    <p:sldId id="260" r:id="rId6"/>
    <p:sldId id="261" r:id="rId7"/>
    <p:sldId id="297" r:id="rId8"/>
    <p:sldId id="264" r:id="rId9"/>
    <p:sldId id="265" r:id="rId10"/>
    <p:sldId id="266" r:id="rId11"/>
    <p:sldId id="267" r:id="rId12"/>
    <p:sldId id="268" r:id="rId13"/>
    <p:sldId id="269" r:id="rId14"/>
    <p:sldId id="270" r:id="rId15"/>
    <p:sldId id="271" r:id="rId16"/>
    <p:sldId id="272" r:id="rId17"/>
    <p:sldId id="273" r:id="rId18"/>
    <p:sldId id="274" r:id="rId19"/>
    <p:sldId id="298" r:id="rId20"/>
    <p:sldId id="275" r:id="rId21"/>
    <p:sldId id="276" r:id="rId22"/>
    <p:sldId id="280" r:id="rId23"/>
    <p:sldId id="279" r:id="rId24"/>
    <p:sldId id="277" r:id="rId25"/>
    <p:sldId id="281" r:id="rId26"/>
    <p:sldId id="278" r:id="rId27"/>
    <p:sldId id="284" r:id="rId28"/>
    <p:sldId id="286" r:id="rId29"/>
    <p:sldId id="287" r:id="rId30"/>
    <p:sldId id="288" r:id="rId31"/>
    <p:sldId id="289" r:id="rId32"/>
    <p:sldId id="295" r:id="rId33"/>
    <p:sldId id="296" r:id="rId34"/>
    <p:sldId id="300" r:id="rId35"/>
    <p:sldId id="301" r:id="rId36"/>
    <p:sldId id="302" r:id="rId37"/>
    <p:sldId id="303" r:id="rId38"/>
    <p:sldId id="304" r:id="rId39"/>
    <p:sldId id="305" r:id="rId40"/>
    <p:sldId id="290" r:id="rId41"/>
    <p:sldId id="291" r:id="rId42"/>
    <p:sldId id="282" r:id="rId43"/>
    <p:sldId id="292" r:id="rId44"/>
    <p:sldId id="299" r:id="rId45"/>
    <p:sldId id="294"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343" autoAdjust="0"/>
    <p:restoredTop sz="74641" autoAdjust="0"/>
  </p:normalViewPr>
  <p:slideViewPr>
    <p:cSldViewPr snapToGrid="0">
      <p:cViewPr varScale="1">
        <p:scale>
          <a:sx n="77" d="100"/>
          <a:sy n="77" d="100"/>
        </p:scale>
        <p:origin x="126" y="210"/>
      </p:cViewPr>
      <p:guideLst/>
    </p:cSldViewPr>
  </p:slideViewPr>
  <p:outlineViewPr>
    <p:cViewPr>
      <p:scale>
        <a:sx n="33" d="100"/>
        <a:sy n="33" d="100"/>
      </p:scale>
      <p:origin x="0" y="-17936"/>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1" d="100"/>
          <a:sy n="91" d="100"/>
        </p:scale>
        <p:origin x="39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svg"/><Relationship Id="rId1" Type="http://schemas.openxmlformats.org/officeDocument/2006/relationships/image" Target="../media/image10.svg"/><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svg"/><Relationship Id="rId1" Type="http://schemas.openxmlformats.org/officeDocument/2006/relationships/image" Target="../media/image10.svg"/><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809B63-FC60-4F74-8896-53F5F412F82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565BBF4-4F81-46EF-BF58-B3EDF3453D44}">
      <dgm:prSet/>
      <dgm:spPr/>
      <dgm:t>
        <a:bodyPr/>
        <a:lstStyle/>
        <a:p>
          <a:pPr>
            <a:lnSpc>
              <a:spcPct val="100000"/>
            </a:lnSpc>
          </a:pPr>
          <a:r>
            <a:rPr lang="en-GB" b="1" dirty="0"/>
            <a:t>By the end participants should be able to</a:t>
          </a:r>
          <a:r>
            <a:rPr lang="en-GB" dirty="0"/>
            <a:t>:</a:t>
          </a:r>
          <a:endParaRPr lang="en-US" dirty="0"/>
        </a:p>
      </dgm:t>
    </dgm:pt>
    <dgm:pt modelId="{3C505CE5-CE35-42B0-9EF5-388A0910B32A}" type="parTrans" cxnId="{7CD8A296-B611-4B72-B127-76AB915786DF}">
      <dgm:prSet/>
      <dgm:spPr/>
      <dgm:t>
        <a:bodyPr/>
        <a:lstStyle/>
        <a:p>
          <a:endParaRPr lang="en-US"/>
        </a:p>
      </dgm:t>
    </dgm:pt>
    <dgm:pt modelId="{1B054A68-6B51-49DA-9B74-5F8C9C33270B}" type="sibTrans" cxnId="{7CD8A296-B611-4B72-B127-76AB915786DF}">
      <dgm:prSet/>
      <dgm:spPr/>
      <dgm:t>
        <a:bodyPr/>
        <a:lstStyle/>
        <a:p>
          <a:endParaRPr lang="en-US"/>
        </a:p>
      </dgm:t>
    </dgm:pt>
    <dgm:pt modelId="{679BE71B-CFFB-4CC4-B002-69D6CC96DB0D}">
      <dgm:prSet/>
      <dgm:spPr/>
      <dgm:t>
        <a:bodyPr/>
        <a:lstStyle/>
        <a:p>
          <a:pPr>
            <a:lnSpc>
              <a:spcPct val="100000"/>
            </a:lnSpc>
          </a:pPr>
          <a:r>
            <a:rPr lang="en-GB"/>
            <a:t>Recognise dangerous water situations</a:t>
          </a:r>
          <a:endParaRPr lang="en-US"/>
        </a:p>
      </dgm:t>
    </dgm:pt>
    <dgm:pt modelId="{4AE53D62-94E2-407B-9EB8-A626FF0080F0}" type="parTrans" cxnId="{9CDCCA36-0855-47BA-9EE7-82D083FC3F00}">
      <dgm:prSet/>
      <dgm:spPr/>
      <dgm:t>
        <a:bodyPr/>
        <a:lstStyle/>
        <a:p>
          <a:endParaRPr lang="en-US"/>
        </a:p>
      </dgm:t>
    </dgm:pt>
    <dgm:pt modelId="{A093479B-9F23-4924-B8D3-6D3F3BE6DA9E}" type="sibTrans" cxnId="{9CDCCA36-0855-47BA-9EE7-82D083FC3F00}">
      <dgm:prSet/>
      <dgm:spPr/>
      <dgm:t>
        <a:bodyPr/>
        <a:lstStyle/>
        <a:p>
          <a:endParaRPr lang="en-US"/>
        </a:p>
      </dgm:t>
    </dgm:pt>
    <dgm:pt modelId="{AEA64366-3125-44CB-B4EE-05AA1BC23F07}">
      <dgm:prSet/>
      <dgm:spPr/>
      <dgm:t>
        <a:bodyPr/>
        <a:lstStyle/>
        <a:p>
          <a:pPr>
            <a:lnSpc>
              <a:spcPct val="100000"/>
            </a:lnSpc>
          </a:pPr>
          <a:r>
            <a:rPr lang="en-GB"/>
            <a:t>Understand cold water shock</a:t>
          </a:r>
          <a:endParaRPr lang="en-US"/>
        </a:p>
      </dgm:t>
    </dgm:pt>
    <dgm:pt modelId="{D2CD3962-39A5-4869-B970-352A1C15D157}" type="parTrans" cxnId="{85D2DC23-701A-4ADC-B9BA-EEFD43ECB6FD}">
      <dgm:prSet/>
      <dgm:spPr/>
      <dgm:t>
        <a:bodyPr/>
        <a:lstStyle/>
        <a:p>
          <a:endParaRPr lang="en-US"/>
        </a:p>
      </dgm:t>
    </dgm:pt>
    <dgm:pt modelId="{65A402E9-34F9-4207-8E72-4665C5155329}" type="sibTrans" cxnId="{85D2DC23-701A-4ADC-B9BA-EEFD43ECB6FD}">
      <dgm:prSet/>
      <dgm:spPr/>
      <dgm:t>
        <a:bodyPr/>
        <a:lstStyle/>
        <a:p>
          <a:endParaRPr lang="en-US"/>
        </a:p>
      </dgm:t>
    </dgm:pt>
    <dgm:pt modelId="{80CCF3E3-F24A-4D68-8309-A156EC2DF0D5}">
      <dgm:prSet/>
      <dgm:spPr/>
      <dgm:t>
        <a:bodyPr/>
        <a:lstStyle/>
        <a:p>
          <a:pPr>
            <a:lnSpc>
              <a:spcPct val="100000"/>
            </a:lnSpc>
          </a:pPr>
          <a:r>
            <a:rPr lang="en-GB"/>
            <a:t>Know how to float to survive</a:t>
          </a:r>
          <a:endParaRPr lang="en-US"/>
        </a:p>
      </dgm:t>
    </dgm:pt>
    <dgm:pt modelId="{68A0B3F5-B0C8-4319-A33E-755F0A5D5327}" type="parTrans" cxnId="{D6DBB2A2-3FB9-4544-9AA6-F607BBB463C0}">
      <dgm:prSet/>
      <dgm:spPr/>
      <dgm:t>
        <a:bodyPr/>
        <a:lstStyle/>
        <a:p>
          <a:endParaRPr lang="en-US"/>
        </a:p>
      </dgm:t>
    </dgm:pt>
    <dgm:pt modelId="{118AF95E-10B2-480A-B23A-C15EDC870669}" type="sibTrans" cxnId="{D6DBB2A2-3FB9-4544-9AA6-F607BBB463C0}">
      <dgm:prSet/>
      <dgm:spPr/>
      <dgm:t>
        <a:bodyPr/>
        <a:lstStyle/>
        <a:p>
          <a:endParaRPr lang="en-US"/>
        </a:p>
      </dgm:t>
    </dgm:pt>
    <dgm:pt modelId="{6C689419-398B-49C8-BA66-DD0D0361E59D}">
      <dgm:prSet/>
      <dgm:spPr/>
      <dgm:t>
        <a:bodyPr/>
        <a:lstStyle/>
        <a:p>
          <a:pPr>
            <a:lnSpc>
              <a:spcPct val="100000"/>
            </a:lnSpc>
          </a:pPr>
          <a:r>
            <a:rPr lang="en-GB"/>
            <a:t>Know how to help without entering water</a:t>
          </a:r>
          <a:endParaRPr lang="en-US"/>
        </a:p>
      </dgm:t>
    </dgm:pt>
    <dgm:pt modelId="{8D05F8CC-8A2E-478C-A5FA-725D66E88223}" type="parTrans" cxnId="{AFFC66BB-9075-410F-847B-0B214C2F85CC}">
      <dgm:prSet/>
      <dgm:spPr/>
      <dgm:t>
        <a:bodyPr/>
        <a:lstStyle/>
        <a:p>
          <a:endParaRPr lang="en-US"/>
        </a:p>
      </dgm:t>
    </dgm:pt>
    <dgm:pt modelId="{16273950-8605-4E16-87D4-7AE0B8B3EEA5}" type="sibTrans" cxnId="{AFFC66BB-9075-410F-847B-0B214C2F85CC}">
      <dgm:prSet/>
      <dgm:spPr/>
      <dgm:t>
        <a:bodyPr/>
        <a:lstStyle/>
        <a:p>
          <a:endParaRPr lang="en-US"/>
        </a:p>
      </dgm:t>
    </dgm:pt>
    <dgm:pt modelId="{91493E5B-FCB8-4D72-920D-0660D9F2A68D}">
      <dgm:prSet/>
      <dgm:spPr/>
      <dgm:t>
        <a:bodyPr/>
        <a:lstStyle/>
        <a:p>
          <a:pPr>
            <a:lnSpc>
              <a:spcPct val="100000"/>
            </a:lnSpc>
          </a:pPr>
          <a:r>
            <a:rPr lang="en-GB"/>
            <a:t>Know how to call emergency services properly</a:t>
          </a:r>
          <a:endParaRPr lang="en-US"/>
        </a:p>
      </dgm:t>
    </dgm:pt>
    <dgm:pt modelId="{AAFF426A-B355-4AC6-8733-2566A16344CF}" type="parTrans" cxnId="{34695852-D7EE-40FC-88B7-054A3AF6DF67}">
      <dgm:prSet/>
      <dgm:spPr/>
      <dgm:t>
        <a:bodyPr/>
        <a:lstStyle/>
        <a:p>
          <a:endParaRPr lang="en-US"/>
        </a:p>
      </dgm:t>
    </dgm:pt>
    <dgm:pt modelId="{DA7033DE-C154-4C40-B6EE-668DBE7668CD}" type="sibTrans" cxnId="{34695852-D7EE-40FC-88B7-054A3AF6DF67}">
      <dgm:prSet/>
      <dgm:spPr/>
      <dgm:t>
        <a:bodyPr/>
        <a:lstStyle/>
        <a:p>
          <a:endParaRPr lang="en-US"/>
        </a:p>
      </dgm:t>
    </dgm:pt>
    <dgm:pt modelId="{1BEB7579-E785-45D5-9A36-549C5C71A11F}">
      <dgm:prSet/>
      <dgm:spPr/>
      <dgm:t>
        <a:bodyPr/>
        <a:lstStyle/>
        <a:p>
          <a:pPr>
            <a:lnSpc>
              <a:spcPct val="100000"/>
            </a:lnSpc>
          </a:pPr>
          <a:r>
            <a:rPr lang="en-GB"/>
            <a:t>Understand local Hull-specific water dangers</a:t>
          </a:r>
          <a:endParaRPr lang="en-US"/>
        </a:p>
      </dgm:t>
    </dgm:pt>
    <dgm:pt modelId="{0F74EFEA-26D9-42C5-91A8-F7D0B767E8E0}" type="parTrans" cxnId="{BCFE77AC-E562-479B-B111-902B05E5813F}">
      <dgm:prSet/>
      <dgm:spPr/>
      <dgm:t>
        <a:bodyPr/>
        <a:lstStyle/>
        <a:p>
          <a:endParaRPr lang="en-US"/>
        </a:p>
      </dgm:t>
    </dgm:pt>
    <dgm:pt modelId="{B00CDED7-04C4-4825-A2CB-9D9C336D0E67}" type="sibTrans" cxnId="{BCFE77AC-E562-479B-B111-902B05E5813F}">
      <dgm:prSet/>
      <dgm:spPr/>
      <dgm:t>
        <a:bodyPr/>
        <a:lstStyle/>
        <a:p>
          <a:endParaRPr lang="en-US"/>
        </a:p>
      </dgm:t>
    </dgm:pt>
    <dgm:pt modelId="{2BAB8B33-FEB8-4EA9-8208-5C80C2949866}">
      <dgm:prSet/>
      <dgm:spPr/>
      <dgm:t>
        <a:bodyPr/>
        <a:lstStyle/>
        <a:p>
          <a:pPr>
            <a:lnSpc>
              <a:spcPct val="100000"/>
            </a:lnSpc>
          </a:pPr>
          <a:r>
            <a:rPr lang="en-GB"/>
            <a:t>Leave with confidence, not fear</a:t>
          </a:r>
          <a:endParaRPr lang="en-US"/>
        </a:p>
      </dgm:t>
    </dgm:pt>
    <dgm:pt modelId="{B66F5CDD-5DDC-42D1-A2BC-D5236E49F981}" type="parTrans" cxnId="{5926FCC8-E18C-437B-A681-2E7235BFC0B4}">
      <dgm:prSet/>
      <dgm:spPr/>
      <dgm:t>
        <a:bodyPr/>
        <a:lstStyle/>
        <a:p>
          <a:endParaRPr lang="en-US"/>
        </a:p>
      </dgm:t>
    </dgm:pt>
    <dgm:pt modelId="{0AC5E25A-8715-4B5A-B50E-2C298E9C80D1}" type="sibTrans" cxnId="{5926FCC8-E18C-437B-A681-2E7235BFC0B4}">
      <dgm:prSet/>
      <dgm:spPr/>
      <dgm:t>
        <a:bodyPr/>
        <a:lstStyle/>
        <a:p>
          <a:endParaRPr lang="en-US"/>
        </a:p>
      </dgm:t>
    </dgm:pt>
    <dgm:pt modelId="{CAB52202-C864-4180-A204-1924D591EEAD}" type="pres">
      <dgm:prSet presAssocID="{E0809B63-FC60-4F74-8896-53F5F412F82B}" presName="root" presStyleCnt="0">
        <dgm:presLayoutVars>
          <dgm:dir/>
          <dgm:resizeHandles val="exact"/>
        </dgm:presLayoutVars>
      </dgm:prSet>
      <dgm:spPr/>
    </dgm:pt>
    <dgm:pt modelId="{254D5079-651C-469C-B2BF-D9261E05904E}" type="pres">
      <dgm:prSet presAssocID="{1565BBF4-4F81-46EF-BF58-B3EDF3453D44}" presName="compNode" presStyleCnt="0"/>
      <dgm:spPr/>
    </dgm:pt>
    <dgm:pt modelId="{0D710B71-7A72-413B-B69C-EBC486C99DC6}" type="pres">
      <dgm:prSet presAssocID="{1565BBF4-4F81-46EF-BF58-B3EDF3453D44}" presName="iconRect" presStyleLbl="node1" presStyleIdx="0"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Group of People"/>
        </a:ext>
      </dgm:extLst>
    </dgm:pt>
    <dgm:pt modelId="{545C6B31-1447-4C15-88FF-8BAC02FC5B60}" type="pres">
      <dgm:prSet presAssocID="{1565BBF4-4F81-46EF-BF58-B3EDF3453D44}" presName="spaceRect" presStyleCnt="0"/>
      <dgm:spPr/>
    </dgm:pt>
    <dgm:pt modelId="{7AD83319-FFB4-4557-B575-55F6181FEB06}" type="pres">
      <dgm:prSet presAssocID="{1565BBF4-4F81-46EF-BF58-B3EDF3453D44}" presName="textRect" presStyleLbl="revTx" presStyleIdx="0" presStyleCnt="8">
        <dgm:presLayoutVars>
          <dgm:chMax val="1"/>
          <dgm:chPref val="1"/>
        </dgm:presLayoutVars>
      </dgm:prSet>
      <dgm:spPr/>
    </dgm:pt>
    <dgm:pt modelId="{71BA9C0D-8F85-404C-9021-4ED41D55EDC3}" type="pres">
      <dgm:prSet presAssocID="{1B054A68-6B51-49DA-9B74-5F8C9C33270B}" presName="sibTrans" presStyleCnt="0"/>
      <dgm:spPr/>
    </dgm:pt>
    <dgm:pt modelId="{B3834D70-EA4F-4D9F-BC87-6A06F4DF4473}" type="pres">
      <dgm:prSet presAssocID="{679BE71B-CFFB-4CC4-B002-69D6CC96DB0D}" presName="compNode" presStyleCnt="0"/>
      <dgm:spPr/>
    </dgm:pt>
    <dgm:pt modelId="{81B2E740-475B-4DD0-952F-1BCC7F1C38C3}" type="pres">
      <dgm:prSet presAssocID="{679BE71B-CFFB-4CC4-B002-69D6CC96DB0D}" presName="iconRect" presStyleLbl="node1" presStyleIdx="1"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arning"/>
        </a:ext>
      </dgm:extLst>
    </dgm:pt>
    <dgm:pt modelId="{A20F38A8-9AD3-4573-9208-E993FB2A5983}" type="pres">
      <dgm:prSet presAssocID="{679BE71B-CFFB-4CC4-B002-69D6CC96DB0D}" presName="spaceRect" presStyleCnt="0"/>
      <dgm:spPr/>
    </dgm:pt>
    <dgm:pt modelId="{B1DCDCCC-D340-4EC4-855A-A58A1F8933D1}" type="pres">
      <dgm:prSet presAssocID="{679BE71B-CFFB-4CC4-B002-69D6CC96DB0D}" presName="textRect" presStyleLbl="revTx" presStyleIdx="1" presStyleCnt="8">
        <dgm:presLayoutVars>
          <dgm:chMax val="1"/>
          <dgm:chPref val="1"/>
        </dgm:presLayoutVars>
      </dgm:prSet>
      <dgm:spPr/>
    </dgm:pt>
    <dgm:pt modelId="{C5790F11-9E0D-41AF-BCE3-AA59514C1DFD}" type="pres">
      <dgm:prSet presAssocID="{A093479B-9F23-4924-B8D3-6D3F3BE6DA9E}" presName="sibTrans" presStyleCnt="0"/>
      <dgm:spPr/>
    </dgm:pt>
    <dgm:pt modelId="{AE9782D6-F220-408F-B9DC-AD51E11CF4A4}" type="pres">
      <dgm:prSet presAssocID="{AEA64366-3125-44CB-B4EE-05AA1BC23F07}" presName="compNode" presStyleCnt="0"/>
      <dgm:spPr/>
    </dgm:pt>
    <dgm:pt modelId="{FD3E581B-37E3-4692-9492-A034750D9AA3}" type="pres">
      <dgm:prSet presAssocID="{AEA64366-3125-44CB-B4EE-05AA1BC23F07}" presName="iconRect" presStyleLbl="node1" presStyleIdx="2"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Thermometer"/>
        </a:ext>
      </dgm:extLst>
    </dgm:pt>
    <dgm:pt modelId="{F68DF21B-8B10-4006-8CFA-5EDC14F3E133}" type="pres">
      <dgm:prSet presAssocID="{AEA64366-3125-44CB-B4EE-05AA1BC23F07}" presName="spaceRect" presStyleCnt="0"/>
      <dgm:spPr/>
    </dgm:pt>
    <dgm:pt modelId="{0486C9FB-4D10-416B-AD24-9CE0D4028752}" type="pres">
      <dgm:prSet presAssocID="{AEA64366-3125-44CB-B4EE-05AA1BC23F07}" presName="textRect" presStyleLbl="revTx" presStyleIdx="2" presStyleCnt="8">
        <dgm:presLayoutVars>
          <dgm:chMax val="1"/>
          <dgm:chPref val="1"/>
        </dgm:presLayoutVars>
      </dgm:prSet>
      <dgm:spPr/>
    </dgm:pt>
    <dgm:pt modelId="{EF05C6A1-E87D-48C8-964F-9A46D6F57102}" type="pres">
      <dgm:prSet presAssocID="{65A402E9-34F9-4207-8E72-4665C5155329}" presName="sibTrans" presStyleCnt="0"/>
      <dgm:spPr/>
    </dgm:pt>
    <dgm:pt modelId="{E09D4E6A-DE48-47AE-A2CA-64382F55CD1D}" type="pres">
      <dgm:prSet presAssocID="{80CCF3E3-F24A-4D68-8309-A156EC2DF0D5}" presName="compNode" presStyleCnt="0"/>
      <dgm:spPr/>
    </dgm:pt>
    <dgm:pt modelId="{C5D8037B-0701-43AF-96A2-E4B3141579A0}" type="pres">
      <dgm:prSet presAssocID="{80CCF3E3-F24A-4D68-8309-A156EC2DF0D5}" presName="iconRect" presStyleLbl="node1" presStyleIdx="3"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wim"/>
        </a:ext>
      </dgm:extLst>
    </dgm:pt>
    <dgm:pt modelId="{A1D14292-6088-4467-BBC7-DBB3637CD733}" type="pres">
      <dgm:prSet presAssocID="{80CCF3E3-F24A-4D68-8309-A156EC2DF0D5}" presName="spaceRect" presStyleCnt="0"/>
      <dgm:spPr/>
    </dgm:pt>
    <dgm:pt modelId="{4C483C14-8A9F-4458-898A-406BA24B592D}" type="pres">
      <dgm:prSet presAssocID="{80CCF3E3-F24A-4D68-8309-A156EC2DF0D5}" presName="textRect" presStyleLbl="revTx" presStyleIdx="3" presStyleCnt="8">
        <dgm:presLayoutVars>
          <dgm:chMax val="1"/>
          <dgm:chPref val="1"/>
        </dgm:presLayoutVars>
      </dgm:prSet>
      <dgm:spPr/>
    </dgm:pt>
    <dgm:pt modelId="{6CCACD33-B006-4F43-B15C-9164288A248A}" type="pres">
      <dgm:prSet presAssocID="{118AF95E-10B2-480A-B23A-C15EDC870669}" presName="sibTrans" presStyleCnt="0"/>
      <dgm:spPr/>
    </dgm:pt>
    <dgm:pt modelId="{1038024B-C219-4918-91C3-B4C82A6DA324}" type="pres">
      <dgm:prSet presAssocID="{6C689419-398B-49C8-BA66-DD0D0361E59D}" presName="compNode" presStyleCnt="0"/>
      <dgm:spPr/>
    </dgm:pt>
    <dgm:pt modelId="{F270C7DC-4EA0-43A0-98B8-FE8EF53431AE}" type="pres">
      <dgm:prSet presAssocID="{6C689419-398B-49C8-BA66-DD0D0361E59D}" presName="iconRect" presStyleLbl="node1" presStyleIdx="4"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Water"/>
        </a:ext>
      </dgm:extLst>
    </dgm:pt>
    <dgm:pt modelId="{14B9D49D-46E6-4337-9F60-0F65CB570DDF}" type="pres">
      <dgm:prSet presAssocID="{6C689419-398B-49C8-BA66-DD0D0361E59D}" presName="spaceRect" presStyleCnt="0"/>
      <dgm:spPr/>
    </dgm:pt>
    <dgm:pt modelId="{7E1620F6-9E17-467A-957D-FF55EBA4104A}" type="pres">
      <dgm:prSet presAssocID="{6C689419-398B-49C8-BA66-DD0D0361E59D}" presName="textRect" presStyleLbl="revTx" presStyleIdx="4" presStyleCnt="8">
        <dgm:presLayoutVars>
          <dgm:chMax val="1"/>
          <dgm:chPref val="1"/>
        </dgm:presLayoutVars>
      </dgm:prSet>
      <dgm:spPr/>
    </dgm:pt>
    <dgm:pt modelId="{C2C691CC-0D7C-4885-8ECB-C51326F493D2}" type="pres">
      <dgm:prSet presAssocID="{16273950-8605-4E16-87D4-7AE0B8B3EEA5}" presName="sibTrans" presStyleCnt="0"/>
      <dgm:spPr/>
    </dgm:pt>
    <dgm:pt modelId="{05A815EC-9BBF-4371-8083-A9D01C4CA289}" type="pres">
      <dgm:prSet presAssocID="{91493E5B-FCB8-4D72-920D-0660D9F2A68D}" presName="compNode" presStyleCnt="0"/>
      <dgm:spPr/>
    </dgm:pt>
    <dgm:pt modelId="{3D75704C-C454-4EEE-BDCE-8153F22B0136}" type="pres">
      <dgm:prSet presAssocID="{91493E5B-FCB8-4D72-920D-0660D9F2A68D}" presName="iconRect" presStyleLbl="node1" presStyleIdx="5"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eceiver"/>
        </a:ext>
      </dgm:extLst>
    </dgm:pt>
    <dgm:pt modelId="{9764FC25-EBBC-44E4-B8BA-29D89BC7B6EB}" type="pres">
      <dgm:prSet presAssocID="{91493E5B-FCB8-4D72-920D-0660D9F2A68D}" presName="spaceRect" presStyleCnt="0"/>
      <dgm:spPr/>
    </dgm:pt>
    <dgm:pt modelId="{1C7BFABF-3BB6-45F4-B9DF-D6EE354A3AAC}" type="pres">
      <dgm:prSet presAssocID="{91493E5B-FCB8-4D72-920D-0660D9F2A68D}" presName="textRect" presStyleLbl="revTx" presStyleIdx="5" presStyleCnt="8">
        <dgm:presLayoutVars>
          <dgm:chMax val="1"/>
          <dgm:chPref val="1"/>
        </dgm:presLayoutVars>
      </dgm:prSet>
      <dgm:spPr/>
    </dgm:pt>
    <dgm:pt modelId="{4FD1D8F6-AE44-449D-B9AD-C3C61103A2EE}" type="pres">
      <dgm:prSet presAssocID="{DA7033DE-C154-4C40-B6EE-668DBE7668CD}" presName="sibTrans" presStyleCnt="0"/>
      <dgm:spPr/>
    </dgm:pt>
    <dgm:pt modelId="{3D6D4390-8374-4162-BE68-A53B04C1666D}" type="pres">
      <dgm:prSet presAssocID="{1BEB7579-E785-45D5-9A36-549C5C71A11F}" presName="compNode" presStyleCnt="0"/>
      <dgm:spPr/>
    </dgm:pt>
    <dgm:pt modelId="{34404356-F8B2-4EBC-A1EE-290953D1AA9F}" type="pres">
      <dgm:prSet presAssocID="{1BEB7579-E785-45D5-9A36-549C5C71A11F}" presName="iconRect" presStyleLbl="node1" presStyleIdx="6"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Fish"/>
        </a:ext>
      </dgm:extLst>
    </dgm:pt>
    <dgm:pt modelId="{431879CA-E100-42EE-BE49-CB1F3ED21609}" type="pres">
      <dgm:prSet presAssocID="{1BEB7579-E785-45D5-9A36-549C5C71A11F}" presName="spaceRect" presStyleCnt="0"/>
      <dgm:spPr/>
    </dgm:pt>
    <dgm:pt modelId="{FD931988-7DDF-44CA-A0A1-E3E8C85B61FF}" type="pres">
      <dgm:prSet presAssocID="{1BEB7579-E785-45D5-9A36-549C5C71A11F}" presName="textRect" presStyleLbl="revTx" presStyleIdx="6" presStyleCnt="8">
        <dgm:presLayoutVars>
          <dgm:chMax val="1"/>
          <dgm:chPref val="1"/>
        </dgm:presLayoutVars>
      </dgm:prSet>
      <dgm:spPr/>
    </dgm:pt>
    <dgm:pt modelId="{E4DC591E-9030-400E-9815-883D645C7BFC}" type="pres">
      <dgm:prSet presAssocID="{B00CDED7-04C4-4825-A2CB-9D9C336D0E67}" presName="sibTrans" presStyleCnt="0"/>
      <dgm:spPr/>
    </dgm:pt>
    <dgm:pt modelId="{374FAF66-E3EA-46E8-BF94-1B617F15C0CD}" type="pres">
      <dgm:prSet presAssocID="{2BAB8B33-FEB8-4EA9-8208-5C80C2949866}" presName="compNode" presStyleCnt="0"/>
      <dgm:spPr/>
    </dgm:pt>
    <dgm:pt modelId="{C413E9A1-1DE4-4CD9-B135-BC8114EEFA27}" type="pres">
      <dgm:prSet presAssocID="{2BAB8B33-FEB8-4EA9-8208-5C80C2949866}" presName="iconRect" presStyleLbl="node1" presStyleIdx="7"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Worried Face with Solid Fill"/>
        </a:ext>
      </dgm:extLst>
    </dgm:pt>
    <dgm:pt modelId="{11CA40F3-1619-4C86-84A0-10767BCDEED3}" type="pres">
      <dgm:prSet presAssocID="{2BAB8B33-FEB8-4EA9-8208-5C80C2949866}" presName="spaceRect" presStyleCnt="0"/>
      <dgm:spPr/>
    </dgm:pt>
    <dgm:pt modelId="{1989E902-431B-4001-8336-9DED4BE5B05D}" type="pres">
      <dgm:prSet presAssocID="{2BAB8B33-FEB8-4EA9-8208-5C80C2949866}" presName="textRect" presStyleLbl="revTx" presStyleIdx="7" presStyleCnt="8">
        <dgm:presLayoutVars>
          <dgm:chMax val="1"/>
          <dgm:chPref val="1"/>
        </dgm:presLayoutVars>
      </dgm:prSet>
      <dgm:spPr/>
    </dgm:pt>
  </dgm:ptLst>
  <dgm:cxnLst>
    <dgm:cxn modelId="{E92E5E1C-62C1-4ECF-BD1E-B35931D640C6}" type="presOf" srcId="{1BEB7579-E785-45D5-9A36-549C5C71A11F}" destId="{FD931988-7DDF-44CA-A0A1-E3E8C85B61FF}" srcOrd="0" destOrd="0" presId="urn:microsoft.com/office/officeart/2018/2/layout/IconLabelList"/>
    <dgm:cxn modelId="{85D2DC23-701A-4ADC-B9BA-EEFD43ECB6FD}" srcId="{E0809B63-FC60-4F74-8896-53F5F412F82B}" destId="{AEA64366-3125-44CB-B4EE-05AA1BC23F07}" srcOrd="2" destOrd="0" parTransId="{D2CD3962-39A5-4869-B970-352A1C15D157}" sibTransId="{65A402E9-34F9-4207-8E72-4665C5155329}"/>
    <dgm:cxn modelId="{EF4CA527-D59F-4CE9-B25D-64AA26429CA6}" type="presOf" srcId="{2BAB8B33-FEB8-4EA9-8208-5C80C2949866}" destId="{1989E902-431B-4001-8336-9DED4BE5B05D}" srcOrd="0" destOrd="0" presId="urn:microsoft.com/office/officeart/2018/2/layout/IconLabelList"/>
    <dgm:cxn modelId="{9CDCCA36-0855-47BA-9EE7-82D083FC3F00}" srcId="{E0809B63-FC60-4F74-8896-53F5F412F82B}" destId="{679BE71B-CFFB-4CC4-B002-69D6CC96DB0D}" srcOrd="1" destOrd="0" parTransId="{4AE53D62-94E2-407B-9EB8-A626FF0080F0}" sibTransId="{A093479B-9F23-4924-B8D3-6D3F3BE6DA9E}"/>
    <dgm:cxn modelId="{DA45E744-72BC-47DE-B97E-490202023890}" type="presOf" srcId="{91493E5B-FCB8-4D72-920D-0660D9F2A68D}" destId="{1C7BFABF-3BB6-45F4-B9DF-D6EE354A3AAC}" srcOrd="0" destOrd="0" presId="urn:microsoft.com/office/officeart/2018/2/layout/IconLabelList"/>
    <dgm:cxn modelId="{D3DFAB6C-0147-4309-8A9E-A995B14FC313}" type="presOf" srcId="{6C689419-398B-49C8-BA66-DD0D0361E59D}" destId="{7E1620F6-9E17-467A-957D-FF55EBA4104A}" srcOrd="0" destOrd="0" presId="urn:microsoft.com/office/officeart/2018/2/layout/IconLabelList"/>
    <dgm:cxn modelId="{34695852-D7EE-40FC-88B7-054A3AF6DF67}" srcId="{E0809B63-FC60-4F74-8896-53F5F412F82B}" destId="{91493E5B-FCB8-4D72-920D-0660D9F2A68D}" srcOrd="5" destOrd="0" parTransId="{AAFF426A-B355-4AC6-8733-2566A16344CF}" sibTransId="{DA7033DE-C154-4C40-B6EE-668DBE7668CD}"/>
    <dgm:cxn modelId="{7CD8A296-B611-4B72-B127-76AB915786DF}" srcId="{E0809B63-FC60-4F74-8896-53F5F412F82B}" destId="{1565BBF4-4F81-46EF-BF58-B3EDF3453D44}" srcOrd="0" destOrd="0" parTransId="{3C505CE5-CE35-42B0-9EF5-388A0910B32A}" sibTransId="{1B054A68-6B51-49DA-9B74-5F8C9C33270B}"/>
    <dgm:cxn modelId="{D6DBB2A2-3FB9-4544-9AA6-F607BBB463C0}" srcId="{E0809B63-FC60-4F74-8896-53F5F412F82B}" destId="{80CCF3E3-F24A-4D68-8309-A156EC2DF0D5}" srcOrd="3" destOrd="0" parTransId="{68A0B3F5-B0C8-4319-A33E-755F0A5D5327}" sibTransId="{118AF95E-10B2-480A-B23A-C15EDC870669}"/>
    <dgm:cxn modelId="{036082A5-7796-4D69-B930-DD9451D88ADA}" type="presOf" srcId="{80CCF3E3-F24A-4D68-8309-A156EC2DF0D5}" destId="{4C483C14-8A9F-4458-898A-406BA24B592D}" srcOrd="0" destOrd="0" presId="urn:microsoft.com/office/officeart/2018/2/layout/IconLabelList"/>
    <dgm:cxn modelId="{4C4CD2AA-EF97-4BDB-95CF-12861DE474FF}" type="presOf" srcId="{E0809B63-FC60-4F74-8896-53F5F412F82B}" destId="{CAB52202-C864-4180-A204-1924D591EEAD}" srcOrd="0" destOrd="0" presId="urn:microsoft.com/office/officeart/2018/2/layout/IconLabelList"/>
    <dgm:cxn modelId="{BCFE77AC-E562-479B-B111-902B05E5813F}" srcId="{E0809B63-FC60-4F74-8896-53F5F412F82B}" destId="{1BEB7579-E785-45D5-9A36-549C5C71A11F}" srcOrd="6" destOrd="0" parTransId="{0F74EFEA-26D9-42C5-91A8-F7D0B767E8E0}" sibTransId="{B00CDED7-04C4-4825-A2CB-9D9C336D0E67}"/>
    <dgm:cxn modelId="{AFFC66BB-9075-410F-847B-0B214C2F85CC}" srcId="{E0809B63-FC60-4F74-8896-53F5F412F82B}" destId="{6C689419-398B-49C8-BA66-DD0D0361E59D}" srcOrd="4" destOrd="0" parTransId="{8D05F8CC-8A2E-478C-A5FA-725D66E88223}" sibTransId="{16273950-8605-4E16-87D4-7AE0B8B3EEA5}"/>
    <dgm:cxn modelId="{C682F6C7-F151-41B4-BEBD-B4DE98670BAD}" type="presOf" srcId="{1565BBF4-4F81-46EF-BF58-B3EDF3453D44}" destId="{7AD83319-FFB4-4557-B575-55F6181FEB06}" srcOrd="0" destOrd="0" presId="urn:microsoft.com/office/officeart/2018/2/layout/IconLabelList"/>
    <dgm:cxn modelId="{AFE0E7C8-426E-4D87-A08F-5347AB40FFE3}" type="presOf" srcId="{679BE71B-CFFB-4CC4-B002-69D6CC96DB0D}" destId="{B1DCDCCC-D340-4EC4-855A-A58A1F8933D1}" srcOrd="0" destOrd="0" presId="urn:microsoft.com/office/officeart/2018/2/layout/IconLabelList"/>
    <dgm:cxn modelId="{5926FCC8-E18C-437B-A681-2E7235BFC0B4}" srcId="{E0809B63-FC60-4F74-8896-53F5F412F82B}" destId="{2BAB8B33-FEB8-4EA9-8208-5C80C2949866}" srcOrd="7" destOrd="0" parTransId="{B66F5CDD-5DDC-42D1-A2BC-D5236E49F981}" sibTransId="{0AC5E25A-8715-4B5A-B50E-2C298E9C80D1}"/>
    <dgm:cxn modelId="{7A63D2CC-9EED-4E67-8E9E-235255A50804}" type="presOf" srcId="{AEA64366-3125-44CB-B4EE-05AA1BC23F07}" destId="{0486C9FB-4D10-416B-AD24-9CE0D4028752}" srcOrd="0" destOrd="0" presId="urn:microsoft.com/office/officeart/2018/2/layout/IconLabelList"/>
    <dgm:cxn modelId="{59951A80-DC7C-4F17-9FA3-58D9233955A2}" type="presParOf" srcId="{CAB52202-C864-4180-A204-1924D591EEAD}" destId="{254D5079-651C-469C-B2BF-D9261E05904E}" srcOrd="0" destOrd="0" presId="urn:microsoft.com/office/officeart/2018/2/layout/IconLabelList"/>
    <dgm:cxn modelId="{DBF3FE70-231F-4485-953F-280DD1DA6BE5}" type="presParOf" srcId="{254D5079-651C-469C-B2BF-D9261E05904E}" destId="{0D710B71-7A72-413B-B69C-EBC486C99DC6}" srcOrd="0" destOrd="0" presId="urn:microsoft.com/office/officeart/2018/2/layout/IconLabelList"/>
    <dgm:cxn modelId="{7EE44E86-568E-431C-AF4D-4C66BAD2917D}" type="presParOf" srcId="{254D5079-651C-469C-B2BF-D9261E05904E}" destId="{545C6B31-1447-4C15-88FF-8BAC02FC5B60}" srcOrd="1" destOrd="0" presId="urn:microsoft.com/office/officeart/2018/2/layout/IconLabelList"/>
    <dgm:cxn modelId="{85057AB5-EE6B-454E-AE92-4020ABF87BF2}" type="presParOf" srcId="{254D5079-651C-469C-B2BF-D9261E05904E}" destId="{7AD83319-FFB4-4557-B575-55F6181FEB06}" srcOrd="2" destOrd="0" presId="urn:microsoft.com/office/officeart/2018/2/layout/IconLabelList"/>
    <dgm:cxn modelId="{04A56019-8627-48B7-BE15-8E687A4F85C8}" type="presParOf" srcId="{CAB52202-C864-4180-A204-1924D591EEAD}" destId="{71BA9C0D-8F85-404C-9021-4ED41D55EDC3}" srcOrd="1" destOrd="0" presId="urn:microsoft.com/office/officeart/2018/2/layout/IconLabelList"/>
    <dgm:cxn modelId="{AC1FA36D-177E-4655-B5CB-DE33DBE229A3}" type="presParOf" srcId="{CAB52202-C864-4180-A204-1924D591EEAD}" destId="{B3834D70-EA4F-4D9F-BC87-6A06F4DF4473}" srcOrd="2" destOrd="0" presId="urn:microsoft.com/office/officeart/2018/2/layout/IconLabelList"/>
    <dgm:cxn modelId="{2D06A084-10D5-4566-A65E-DD27C168DB99}" type="presParOf" srcId="{B3834D70-EA4F-4D9F-BC87-6A06F4DF4473}" destId="{81B2E740-475B-4DD0-952F-1BCC7F1C38C3}" srcOrd="0" destOrd="0" presId="urn:microsoft.com/office/officeart/2018/2/layout/IconLabelList"/>
    <dgm:cxn modelId="{770825FC-56CC-4EE4-8694-07F5B2B79CA9}" type="presParOf" srcId="{B3834D70-EA4F-4D9F-BC87-6A06F4DF4473}" destId="{A20F38A8-9AD3-4573-9208-E993FB2A5983}" srcOrd="1" destOrd="0" presId="urn:microsoft.com/office/officeart/2018/2/layout/IconLabelList"/>
    <dgm:cxn modelId="{38E05F83-E639-4702-B2E6-8F6B223FB52E}" type="presParOf" srcId="{B3834D70-EA4F-4D9F-BC87-6A06F4DF4473}" destId="{B1DCDCCC-D340-4EC4-855A-A58A1F8933D1}" srcOrd="2" destOrd="0" presId="urn:microsoft.com/office/officeart/2018/2/layout/IconLabelList"/>
    <dgm:cxn modelId="{EF6FD3B2-5EB8-4463-AFEA-6AD255F73FF5}" type="presParOf" srcId="{CAB52202-C864-4180-A204-1924D591EEAD}" destId="{C5790F11-9E0D-41AF-BCE3-AA59514C1DFD}" srcOrd="3" destOrd="0" presId="urn:microsoft.com/office/officeart/2018/2/layout/IconLabelList"/>
    <dgm:cxn modelId="{72381E61-F3D5-4DFC-8F89-8A7F642E0306}" type="presParOf" srcId="{CAB52202-C864-4180-A204-1924D591EEAD}" destId="{AE9782D6-F220-408F-B9DC-AD51E11CF4A4}" srcOrd="4" destOrd="0" presId="urn:microsoft.com/office/officeart/2018/2/layout/IconLabelList"/>
    <dgm:cxn modelId="{8CEBEC80-2C62-4C64-81E2-7D7BBEE12D2B}" type="presParOf" srcId="{AE9782D6-F220-408F-B9DC-AD51E11CF4A4}" destId="{FD3E581B-37E3-4692-9492-A034750D9AA3}" srcOrd="0" destOrd="0" presId="urn:microsoft.com/office/officeart/2018/2/layout/IconLabelList"/>
    <dgm:cxn modelId="{2EAF971B-F4BE-4B2F-999D-17AFF2528229}" type="presParOf" srcId="{AE9782D6-F220-408F-B9DC-AD51E11CF4A4}" destId="{F68DF21B-8B10-4006-8CFA-5EDC14F3E133}" srcOrd="1" destOrd="0" presId="urn:microsoft.com/office/officeart/2018/2/layout/IconLabelList"/>
    <dgm:cxn modelId="{BB265E70-36C5-4D77-9CEF-3D2BCD348CE1}" type="presParOf" srcId="{AE9782D6-F220-408F-B9DC-AD51E11CF4A4}" destId="{0486C9FB-4D10-416B-AD24-9CE0D4028752}" srcOrd="2" destOrd="0" presId="urn:microsoft.com/office/officeart/2018/2/layout/IconLabelList"/>
    <dgm:cxn modelId="{82C3FB1A-6AC8-4F76-B351-4500DCBA8941}" type="presParOf" srcId="{CAB52202-C864-4180-A204-1924D591EEAD}" destId="{EF05C6A1-E87D-48C8-964F-9A46D6F57102}" srcOrd="5" destOrd="0" presId="urn:microsoft.com/office/officeart/2018/2/layout/IconLabelList"/>
    <dgm:cxn modelId="{465092BE-90C1-4B50-90B1-32266C9E20E8}" type="presParOf" srcId="{CAB52202-C864-4180-A204-1924D591EEAD}" destId="{E09D4E6A-DE48-47AE-A2CA-64382F55CD1D}" srcOrd="6" destOrd="0" presId="urn:microsoft.com/office/officeart/2018/2/layout/IconLabelList"/>
    <dgm:cxn modelId="{A54F1587-E799-4C80-97C7-F6EDAB41FDA6}" type="presParOf" srcId="{E09D4E6A-DE48-47AE-A2CA-64382F55CD1D}" destId="{C5D8037B-0701-43AF-96A2-E4B3141579A0}" srcOrd="0" destOrd="0" presId="urn:microsoft.com/office/officeart/2018/2/layout/IconLabelList"/>
    <dgm:cxn modelId="{92B1140C-EF22-4DA6-92A6-E0B85FAB91F9}" type="presParOf" srcId="{E09D4E6A-DE48-47AE-A2CA-64382F55CD1D}" destId="{A1D14292-6088-4467-BBC7-DBB3637CD733}" srcOrd="1" destOrd="0" presId="urn:microsoft.com/office/officeart/2018/2/layout/IconLabelList"/>
    <dgm:cxn modelId="{EEEBF60A-207D-4386-BC8A-BE183FE1B90E}" type="presParOf" srcId="{E09D4E6A-DE48-47AE-A2CA-64382F55CD1D}" destId="{4C483C14-8A9F-4458-898A-406BA24B592D}" srcOrd="2" destOrd="0" presId="urn:microsoft.com/office/officeart/2018/2/layout/IconLabelList"/>
    <dgm:cxn modelId="{1BD6239A-347F-47F1-9A90-D5FB23F3F2C7}" type="presParOf" srcId="{CAB52202-C864-4180-A204-1924D591EEAD}" destId="{6CCACD33-B006-4F43-B15C-9164288A248A}" srcOrd="7" destOrd="0" presId="urn:microsoft.com/office/officeart/2018/2/layout/IconLabelList"/>
    <dgm:cxn modelId="{9A063711-E2AB-45EA-90BD-90F402997A1B}" type="presParOf" srcId="{CAB52202-C864-4180-A204-1924D591EEAD}" destId="{1038024B-C219-4918-91C3-B4C82A6DA324}" srcOrd="8" destOrd="0" presId="urn:microsoft.com/office/officeart/2018/2/layout/IconLabelList"/>
    <dgm:cxn modelId="{B33F8133-1BCF-4976-A9D9-47F0144955F5}" type="presParOf" srcId="{1038024B-C219-4918-91C3-B4C82A6DA324}" destId="{F270C7DC-4EA0-43A0-98B8-FE8EF53431AE}" srcOrd="0" destOrd="0" presId="urn:microsoft.com/office/officeart/2018/2/layout/IconLabelList"/>
    <dgm:cxn modelId="{D9902D51-BBC9-4413-A8A4-62AB88DDBF20}" type="presParOf" srcId="{1038024B-C219-4918-91C3-B4C82A6DA324}" destId="{14B9D49D-46E6-4337-9F60-0F65CB570DDF}" srcOrd="1" destOrd="0" presId="urn:microsoft.com/office/officeart/2018/2/layout/IconLabelList"/>
    <dgm:cxn modelId="{0B1BBCF7-46DF-4E61-9424-EFE70568771A}" type="presParOf" srcId="{1038024B-C219-4918-91C3-B4C82A6DA324}" destId="{7E1620F6-9E17-467A-957D-FF55EBA4104A}" srcOrd="2" destOrd="0" presId="urn:microsoft.com/office/officeart/2018/2/layout/IconLabelList"/>
    <dgm:cxn modelId="{FD36F00A-D6C1-4905-AA7A-77B62D43A240}" type="presParOf" srcId="{CAB52202-C864-4180-A204-1924D591EEAD}" destId="{C2C691CC-0D7C-4885-8ECB-C51326F493D2}" srcOrd="9" destOrd="0" presId="urn:microsoft.com/office/officeart/2018/2/layout/IconLabelList"/>
    <dgm:cxn modelId="{DE76BF29-6766-4D9A-8EF7-AF1A41132635}" type="presParOf" srcId="{CAB52202-C864-4180-A204-1924D591EEAD}" destId="{05A815EC-9BBF-4371-8083-A9D01C4CA289}" srcOrd="10" destOrd="0" presId="urn:microsoft.com/office/officeart/2018/2/layout/IconLabelList"/>
    <dgm:cxn modelId="{78CB91CB-6434-47EF-8DBB-598264DB9FC7}" type="presParOf" srcId="{05A815EC-9BBF-4371-8083-A9D01C4CA289}" destId="{3D75704C-C454-4EEE-BDCE-8153F22B0136}" srcOrd="0" destOrd="0" presId="urn:microsoft.com/office/officeart/2018/2/layout/IconLabelList"/>
    <dgm:cxn modelId="{40D4EDCB-CB7E-4CE4-A7FA-F1C4E6183CBF}" type="presParOf" srcId="{05A815EC-9BBF-4371-8083-A9D01C4CA289}" destId="{9764FC25-EBBC-44E4-B8BA-29D89BC7B6EB}" srcOrd="1" destOrd="0" presId="urn:microsoft.com/office/officeart/2018/2/layout/IconLabelList"/>
    <dgm:cxn modelId="{EB4A615F-4B4E-482F-91C4-EA6DC267AA25}" type="presParOf" srcId="{05A815EC-9BBF-4371-8083-A9D01C4CA289}" destId="{1C7BFABF-3BB6-45F4-B9DF-D6EE354A3AAC}" srcOrd="2" destOrd="0" presId="urn:microsoft.com/office/officeart/2018/2/layout/IconLabelList"/>
    <dgm:cxn modelId="{BC831FB0-6533-4970-9BDE-9B943DA25985}" type="presParOf" srcId="{CAB52202-C864-4180-A204-1924D591EEAD}" destId="{4FD1D8F6-AE44-449D-B9AD-C3C61103A2EE}" srcOrd="11" destOrd="0" presId="urn:microsoft.com/office/officeart/2018/2/layout/IconLabelList"/>
    <dgm:cxn modelId="{170D0793-080B-445E-902A-16C5147C72FA}" type="presParOf" srcId="{CAB52202-C864-4180-A204-1924D591EEAD}" destId="{3D6D4390-8374-4162-BE68-A53B04C1666D}" srcOrd="12" destOrd="0" presId="urn:microsoft.com/office/officeart/2018/2/layout/IconLabelList"/>
    <dgm:cxn modelId="{9EC0F4BE-8BA9-47A4-90ED-D0FA61D54641}" type="presParOf" srcId="{3D6D4390-8374-4162-BE68-A53B04C1666D}" destId="{34404356-F8B2-4EBC-A1EE-290953D1AA9F}" srcOrd="0" destOrd="0" presId="urn:microsoft.com/office/officeart/2018/2/layout/IconLabelList"/>
    <dgm:cxn modelId="{4D0E1329-7A24-4047-B9DC-AE1E6813A63E}" type="presParOf" srcId="{3D6D4390-8374-4162-BE68-A53B04C1666D}" destId="{431879CA-E100-42EE-BE49-CB1F3ED21609}" srcOrd="1" destOrd="0" presId="urn:microsoft.com/office/officeart/2018/2/layout/IconLabelList"/>
    <dgm:cxn modelId="{CCC1ED73-9FC1-4DDB-8D4C-F4523ACE8EC6}" type="presParOf" srcId="{3D6D4390-8374-4162-BE68-A53B04C1666D}" destId="{FD931988-7DDF-44CA-A0A1-E3E8C85B61FF}" srcOrd="2" destOrd="0" presId="urn:microsoft.com/office/officeart/2018/2/layout/IconLabelList"/>
    <dgm:cxn modelId="{38E1109A-74CB-40ED-8616-D0B1809FD8D6}" type="presParOf" srcId="{CAB52202-C864-4180-A204-1924D591EEAD}" destId="{E4DC591E-9030-400E-9815-883D645C7BFC}" srcOrd="13" destOrd="0" presId="urn:microsoft.com/office/officeart/2018/2/layout/IconLabelList"/>
    <dgm:cxn modelId="{11C38C11-6CAA-405C-9C6D-13789775A992}" type="presParOf" srcId="{CAB52202-C864-4180-A204-1924D591EEAD}" destId="{374FAF66-E3EA-46E8-BF94-1B617F15C0CD}" srcOrd="14" destOrd="0" presId="urn:microsoft.com/office/officeart/2018/2/layout/IconLabelList"/>
    <dgm:cxn modelId="{AB7C8737-8F6B-44C6-931C-4D1E76357286}" type="presParOf" srcId="{374FAF66-E3EA-46E8-BF94-1B617F15C0CD}" destId="{C413E9A1-1DE4-4CD9-B135-BC8114EEFA27}" srcOrd="0" destOrd="0" presId="urn:microsoft.com/office/officeart/2018/2/layout/IconLabelList"/>
    <dgm:cxn modelId="{10F4E2AD-C7EF-4135-B18B-3BE697BDCFB0}" type="presParOf" srcId="{374FAF66-E3EA-46E8-BF94-1B617F15C0CD}" destId="{11CA40F3-1619-4C86-84A0-10767BCDEED3}" srcOrd="1" destOrd="0" presId="urn:microsoft.com/office/officeart/2018/2/layout/IconLabelList"/>
    <dgm:cxn modelId="{DC0B86EA-5CBF-4CEA-B4C8-16F657C99EB1}" type="presParOf" srcId="{374FAF66-E3EA-46E8-BF94-1B617F15C0CD}" destId="{1989E902-431B-4001-8336-9DED4BE5B05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10B71-7A72-413B-B69C-EBC486C99DC6}">
      <dsp:nvSpPr>
        <dsp:cNvPr id="0" name=""/>
        <dsp:cNvSpPr/>
      </dsp:nvSpPr>
      <dsp:spPr>
        <a:xfrm>
          <a:off x="339593" y="626039"/>
          <a:ext cx="555292" cy="55529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D83319-FFB4-4557-B575-55F6181FEB06}">
      <dsp:nvSpPr>
        <dsp:cNvPr id="0" name=""/>
        <dsp:cNvSpPr/>
      </dsp:nvSpPr>
      <dsp:spPr>
        <a:xfrm>
          <a:off x="247" y="1397372"/>
          <a:ext cx="1233984" cy="49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b="1" kern="1200" dirty="0"/>
            <a:t>By the end participants should be able to</a:t>
          </a:r>
          <a:r>
            <a:rPr lang="en-GB" sz="1100" kern="1200" dirty="0"/>
            <a:t>:</a:t>
          </a:r>
          <a:endParaRPr lang="en-US" sz="1100" kern="1200" dirty="0"/>
        </a:p>
      </dsp:txBody>
      <dsp:txXfrm>
        <a:off x="247" y="1397372"/>
        <a:ext cx="1233984" cy="493593"/>
      </dsp:txXfrm>
    </dsp:sp>
    <dsp:sp modelId="{81B2E740-475B-4DD0-952F-1BCC7F1C38C3}">
      <dsp:nvSpPr>
        <dsp:cNvPr id="0" name=""/>
        <dsp:cNvSpPr/>
      </dsp:nvSpPr>
      <dsp:spPr>
        <a:xfrm>
          <a:off x="1789525" y="626039"/>
          <a:ext cx="555292" cy="55529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DCDCCC-D340-4EC4-855A-A58A1F8933D1}">
      <dsp:nvSpPr>
        <dsp:cNvPr id="0" name=""/>
        <dsp:cNvSpPr/>
      </dsp:nvSpPr>
      <dsp:spPr>
        <a:xfrm>
          <a:off x="1450179" y="1397372"/>
          <a:ext cx="1233984" cy="49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Recognise dangerous water situations</a:t>
          </a:r>
          <a:endParaRPr lang="en-US" sz="1100" kern="1200"/>
        </a:p>
      </dsp:txBody>
      <dsp:txXfrm>
        <a:off x="1450179" y="1397372"/>
        <a:ext cx="1233984" cy="493593"/>
      </dsp:txXfrm>
    </dsp:sp>
    <dsp:sp modelId="{FD3E581B-37E3-4692-9492-A034750D9AA3}">
      <dsp:nvSpPr>
        <dsp:cNvPr id="0" name=""/>
        <dsp:cNvSpPr/>
      </dsp:nvSpPr>
      <dsp:spPr>
        <a:xfrm>
          <a:off x="3239456" y="626039"/>
          <a:ext cx="555292" cy="55529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86C9FB-4D10-416B-AD24-9CE0D4028752}">
      <dsp:nvSpPr>
        <dsp:cNvPr id="0" name=""/>
        <dsp:cNvSpPr/>
      </dsp:nvSpPr>
      <dsp:spPr>
        <a:xfrm>
          <a:off x="2900111" y="1397372"/>
          <a:ext cx="1233984" cy="49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Understand cold water shock</a:t>
          </a:r>
          <a:endParaRPr lang="en-US" sz="1100" kern="1200"/>
        </a:p>
      </dsp:txBody>
      <dsp:txXfrm>
        <a:off x="2900111" y="1397372"/>
        <a:ext cx="1233984" cy="493593"/>
      </dsp:txXfrm>
    </dsp:sp>
    <dsp:sp modelId="{C5D8037B-0701-43AF-96A2-E4B3141579A0}">
      <dsp:nvSpPr>
        <dsp:cNvPr id="0" name=""/>
        <dsp:cNvSpPr/>
      </dsp:nvSpPr>
      <dsp:spPr>
        <a:xfrm>
          <a:off x="4689388" y="626039"/>
          <a:ext cx="555292" cy="55529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483C14-8A9F-4458-898A-406BA24B592D}">
      <dsp:nvSpPr>
        <dsp:cNvPr id="0" name=""/>
        <dsp:cNvSpPr/>
      </dsp:nvSpPr>
      <dsp:spPr>
        <a:xfrm>
          <a:off x="4350042" y="1397372"/>
          <a:ext cx="1233984" cy="49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Know how to float to survive</a:t>
          </a:r>
          <a:endParaRPr lang="en-US" sz="1100" kern="1200"/>
        </a:p>
      </dsp:txBody>
      <dsp:txXfrm>
        <a:off x="4350042" y="1397372"/>
        <a:ext cx="1233984" cy="493593"/>
      </dsp:txXfrm>
    </dsp:sp>
    <dsp:sp modelId="{F270C7DC-4EA0-43A0-98B8-FE8EF53431AE}">
      <dsp:nvSpPr>
        <dsp:cNvPr id="0" name=""/>
        <dsp:cNvSpPr/>
      </dsp:nvSpPr>
      <dsp:spPr>
        <a:xfrm>
          <a:off x="339593" y="2199462"/>
          <a:ext cx="555292" cy="55529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1620F6-9E17-467A-957D-FF55EBA4104A}">
      <dsp:nvSpPr>
        <dsp:cNvPr id="0" name=""/>
        <dsp:cNvSpPr/>
      </dsp:nvSpPr>
      <dsp:spPr>
        <a:xfrm>
          <a:off x="247" y="2970795"/>
          <a:ext cx="1233984" cy="49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Know how to help without entering water</a:t>
          </a:r>
          <a:endParaRPr lang="en-US" sz="1100" kern="1200"/>
        </a:p>
      </dsp:txBody>
      <dsp:txXfrm>
        <a:off x="247" y="2970795"/>
        <a:ext cx="1233984" cy="493593"/>
      </dsp:txXfrm>
    </dsp:sp>
    <dsp:sp modelId="{3D75704C-C454-4EEE-BDCE-8153F22B0136}">
      <dsp:nvSpPr>
        <dsp:cNvPr id="0" name=""/>
        <dsp:cNvSpPr/>
      </dsp:nvSpPr>
      <dsp:spPr>
        <a:xfrm>
          <a:off x="1789525" y="2199462"/>
          <a:ext cx="555292" cy="55529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7BFABF-3BB6-45F4-B9DF-D6EE354A3AAC}">
      <dsp:nvSpPr>
        <dsp:cNvPr id="0" name=""/>
        <dsp:cNvSpPr/>
      </dsp:nvSpPr>
      <dsp:spPr>
        <a:xfrm>
          <a:off x="1450179" y="2970795"/>
          <a:ext cx="1233984" cy="49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Know how to call emergency services properly</a:t>
          </a:r>
          <a:endParaRPr lang="en-US" sz="1100" kern="1200"/>
        </a:p>
      </dsp:txBody>
      <dsp:txXfrm>
        <a:off x="1450179" y="2970795"/>
        <a:ext cx="1233984" cy="493593"/>
      </dsp:txXfrm>
    </dsp:sp>
    <dsp:sp modelId="{34404356-F8B2-4EBC-A1EE-290953D1AA9F}">
      <dsp:nvSpPr>
        <dsp:cNvPr id="0" name=""/>
        <dsp:cNvSpPr/>
      </dsp:nvSpPr>
      <dsp:spPr>
        <a:xfrm>
          <a:off x="3239456" y="2199462"/>
          <a:ext cx="555292" cy="55529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931988-7DDF-44CA-A0A1-E3E8C85B61FF}">
      <dsp:nvSpPr>
        <dsp:cNvPr id="0" name=""/>
        <dsp:cNvSpPr/>
      </dsp:nvSpPr>
      <dsp:spPr>
        <a:xfrm>
          <a:off x="2900111" y="2970795"/>
          <a:ext cx="1233984" cy="49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Understand local Hull-specific water dangers</a:t>
          </a:r>
          <a:endParaRPr lang="en-US" sz="1100" kern="1200"/>
        </a:p>
      </dsp:txBody>
      <dsp:txXfrm>
        <a:off x="2900111" y="2970795"/>
        <a:ext cx="1233984" cy="493593"/>
      </dsp:txXfrm>
    </dsp:sp>
    <dsp:sp modelId="{C413E9A1-1DE4-4CD9-B135-BC8114EEFA27}">
      <dsp:nvSpPr>
        <dsp:cNvPr id="0" name=""/>
        <dsp:cNvSpPr/>
      </dsp:nvSpPr>
      <dsp:spPr>
        <a:xfrm>
          <a:off x="4689388" y="2199462"/>
          <a:ext cx="555292" cy="55529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89E902-431B-4001-8336-9DED4BE5B05D}">
      <dsp:nvSpPr>
        <dsp:cNvPr id="0" name=""/>
        <dsp:cNvSpPr/>
      </dsp:nvSpPr>
      <dsp:spPr>
        <a:xfrm>
          <a:off x="4350042" y="2970795"/>
          <a:ext cx="1233984" cy="49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Leave with confidence, not fear</a:t>
          </a:r>
          <a:endParaRPr lang="en-US" sz="1100" kern="1200"/>
        </a:p>
      </dsp:txBody>
      <dsp:txXfrm>
        <a:off x="4350042" y="2970795"/>
        <a:ext cx="1233984" cy="49359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B7BB68-5A1B-4318-9E2C-5CE12F43C02B}" type="datetimeFigureOut">
              <a:rPr lang="en-GB" smtClean="0"/>
              <a:t>13/07/2026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AA7EBB-D388-4A34-98D9-85E853B40369}" type="slidenum">
              <a:rPr lang="en-GB" smtClean="0"/>
              <a:t>‹#›</a:t>
            </a:fld>
            <a:endParaRPr lang="en-GB"/>
          </a:p>
        </p:txBody>
      </p:sp>
    </p:spTree>
    <p:extLst>
      <p:ext uri="{BB962C8B-B14F-4D97-AF65-F5344CB8AC3E}">
        <p14:creationId xmlns:p14="http://schemas.microsoft.com/office/powerpoint/2010/main" val="3441320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rkpress.co.uk/news/26122836.olympic-swimmer-tom-dean-drowning-prevention-campaig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met.ie/" TargetMode="External"/><Relationship Id="rId3" Type="http://schemas.openxmlformats.org/officeDocument/2006/relationships/hyperlink" Target="https://rnli.org/find-my-nearest/lifeguarded-beaches" TargetMode="External"/><Relationship Id="rId7" Type="http://schemas.openxmlformats.org/officeDocument/2006/relationships/hyperlink" Target="https://www.metoffice.gov.uk/weather/specialist-forecasts/coast-and-sea/inshore-waters-forecast"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sailing.ie/Cruising/Safe-TRX#:~:text=The%20Irish%20Sailing%20SafeTrx%20App,your%20journey%20on%20your%20Smartphone." TargetMode="External"/><Relationship Id="rId11" Type="http://schemas.openxmlformats.org/officeDocument/2006/relationships/hyperlink" Target="https://rnli.org/safety/know-the-risks/cold-water-shock" TargetMode="External"/><Relationship Id="rId5" Type="http://schemas.openxmlformats.org/officeDocument/2006/relationships/hyperlink" Target="https://www.rya.org.uk/knowledge-advice/safe-boating/keep-in-touch/Pages/safetrx.aspx" TargetMode="External"/><Relationship Id="rId10" Type="http://schemas.openxmlformats.org/officeDocument/2006/relationships/hyperlink" Target="https://www.ukho.gov.uk/easytide/EasyTide/index.aspx" TargetMode="External"/><Relationship Id="rId4" Type="http://schemas.openxmlformats.org/officeDocument/2006/relationships/hyperlink" Target="https://rnli.org/safety/know-the-risks/rip-currents" TargetMode="External"/><Relationship Id="rId9" Type="http://schemas.openxmlformats.org/officeDocument/2006/relationships/hyperlink" Target="https://www.metoffice.gov.uk/weather/specialist-forecasts/coast-and-sea/beach-forecast-and-tide-time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rlss.org.uk/"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nationalwatersafety.org.uk/media/1358/waid-uk-2022-summary-v3-final-for-website.pdf" TargetMode="External"/><Relationship Id="rId4" Type="http://schemas.openxmlformats.org/officeDocument/2006/relationships/hyperlink" Target="https://www.rlss.org.uk/Handlers/Download.ashx?IDMF=ff1647aa-6a77-4a7d-8626-2f358b714090"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rlss.org.uk/water-safety-educatio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rlss.org.uk/water-safety-code-download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ov.uk/government/publications/swim-healthy-leaflet/swim-healthy?utm_source=Facebook&amp;utm_medium=social&amp;utm_campaign=Orlo&amp;utm_content=Heatwave" TargetMode="External"/><Relationship Id="rId7" Type="http://schemas.openxmlformats.org/officeDocument/2006/relationships/hyperlink" Target="https://www.sas.org.uk/safer-seas-servic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gov.uk/government/collections/bathing-waters" TargetMode="External"/><Relationship Id="rId5" Type="http://schemas.openxmlformats.org/officeDocument/2006/relationships/hyperlink" Target="https://environment.data.gov.uk/bwq/profiles/" TargetMode="External"/><Relationship Id="rId4" Type="http://schemas.openxmlformats.org/officeDocument/2006/relationships/hyperlink" Target="https://www.gov.uk/quality-of-local-bathing-water"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lss.org.uk/Handlers/Download.ashx?IDMF=ff1647aa-6a77-4a7d-8626-2f358b71409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resus.org.uk/public-resource/how-do-cpr"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image" Target="../media/image60.jpeg"/><Relationship Id="rId4" Type="http://schemas.openxmlformats.org/officeDocument/2006/relationships/hyperlink" Target="https://www.bhf.org.uk/how-you-can-help/how-to-save-a-life/how-to-do-cpr"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watersafety.ie/"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image" Target="../media/image60.jpeg"/></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youtu.be/cHw7c9Nj08U?is=a71f7QKvqicUa2mY"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Power Point is a collection of useful resources to use as an aid to teaching water safety</a:t>
            </a:r>
          </a:p>
          <a:p>
            <a:endParaRPr lang="en-US" dirty="0"/>
          </a:p>
          <a:p>
            <a:r>
              <a:rPr lang="en-US" dirty="0"/>
              <a:t>It is not intended to be a definitive guide but rather a collection of useful ideas that a facilitator could use to create a tailored presentation for a particular group</a:t>
            </a:r>
          </a:p>
          <a:p>
            <a:endParaRPr lang="en-US" dirty="0"/>
          </a:p>
          <a:p>
            <a:r>
              <a:rPr lang="en-GB" sz="1200" b="0" i="0" u="none" strike="noStrike" kern="1200" dirty="0">
                <a:solidFill>
                  <a:schemeClr val="tx1"/>
                </a:solidFill>
                <a:effectLst/>
                <a:latin typeface="+mn-lt"/>
                <a:ea typeface="+mn-ea"/>
                <a:cs typeface="+mn-cs"/>
              </a:rPr>
              <a:t>Starting in September 2026, </a:t>
            </a:r>
            <a:r>
              <a:rPr lang="en-GB" dirty="0"/>
              <a:t>water safety education becomes a statutory requirement in England's RSHE (Relationships, Sex, and Health Education) curriculum</a:t>
            </a:r>
            <a:r>
              <a:rPr lang="en-GB" sz="1200" b="0" i="0" u="none" strike="noStrike" kern="1200" dirty="0">
                <a:solidFill>
                  <a:schemeClr val="tx1"/>
                </a:solidFill>
                <a:effectLst/>
                <a:latin typeface="+mn-lt"/>
                <a:ea typeface="+mn-ea"/>
                <a:cs typeface="+mn-cs"/>
              </a:rPr>
              <a:t>. Schools must now teach students to recognize risks and stay safe around water using the Water Safety Code, while foundational swimming lessons remain compulsory in Key Stages 1 and 2</a:t>
            </a:r>
          </a:p>
          <a:p>
            <a:endParaRPr lang="en-US" dirty="0"/>
          </a:p>
          <a:p>
            <a:r>
              <a:rPr lang="en-US" dirty="0"/>
              <a:t>Many of the slides would not be used in a basic short water safety awareness presentation but are included to emphasize the wider scope of the topic </a:t>
            </a:r>
          </a:p>
          <a:p>
            <a:endParaRPr lang="en-US" dirty="0"/>
          </a:p>
          <a:p>
            <a:r>
              <a:rPr lang="en-US" dirty="0"/>
              <a:t>Appropriate gratitude and recognition is given to the all those that are endeavoring to reduce the tragic consequences of drownings, in particular RLSS*, RNLI, HFRS, STA, ‘Don’t Become a Memory’ and many international </a:t>
            </a:r>
            <a:r>
              <a:rPr lang="en-US" dirty="0" err="1"/>
              <a:t>organisations</a:t>
            </a:r>
            <a:endParaRPr lang="en-US" dirty="0"/>
          </a:p>
          <a:p>
            <a:endParaRPr lang="en-US" dirty="0"/>
          </a:p>
          <a:p>
            <a:r>
              <a:rPr lang="en-US" dirty="0"/>
              <a:t>Using a suitable water environment for practical scenario’s reinforces the impact of the slides</a:t>
            </a:r>
          </a:p>
          <a:p>
            <a:endParaRPr lang="en-US" dirty="0"/>
          </a:p>
          <a:p>
            <a:r>
              <a:rPr lang="en-US" dirty="0"/>
              <a:t>It is appreciated that is not always possible and the presentation can be redacted accordingly</a:t>
            </a:r>
          </a:p>
          <a:p>
            <a:endParaRPr lang="en-US" dirty="0"/>
          </a:p>
          <a:p>
            <a:r>
              <a:rPr lang="en-US" dirty="0"/>
              <a:t>The presentation has intentionally been created so that it can be delivered by any confident facilitator </a:t>
            </a:r>
          </a:p>
          <a:p>
            <a:endParaRPr lang="en-US" dirty="0"/>
          </a:p>
          <a:p>
            <a:r>
              <a:rPr lang="en-US" dirty="0"/>
              <a:t>The slides are brief and introduce ideas and are not intended to replace formal specific training; CPR for example </a:t>
            </a:r>
          </a:p>
          <a:p>
            <a:endParaRPr lang="en-US" dirty="0"/>
          </a:p>
          <a:p>
            <a:r>
              <a:rPr lang="en-US" dirty="0"/>
              <a:t>When completing practical scenarios cognizance of participants water skills, safeguarding, ratios of participant’s, their genders and local environmental conditions must be factored in</a:t>
            </a:r>
          </a:p>
          <a:p>
            <a:endParaRPr lang="en-US" dirty="0"/>
          </a:p>
          <a:p>
            <a:r>
              <a:rPr lang="en-US" dirty="0"/>
              <a:t>To reduce the file size the video links rather than the product are provided, some facilitators may prefer to embed them in the PP for ease when using the resource. </a:t>
            </a:r>
            <a:r>
              <a:rPr lang="en-US" dirty="0">
                <a:solidFill>
                  <a:srgbClr val="FF0000"/>
                </a:solidFill>
              </a:rPr>
              <a:t>The links to these are shown in red on the relevant slide</a:t>
            </a:r>
          </a:p>
          <a:p>
            <a:endParaRPr lang="en-US" dirty="0"/>
          </a:p>
          <a:p>
            <a:r>
              <a:rPr lang="en-US" dirty="0"/>
              <a:t>The worlds climate is changing and heatwaves in the UK are becoming more frequent and extreme making the message of this presentation more pertinent now than ever before. </a:t>
            </a:r>
          </a:p>
          <a:p>
            <a:endParaRPr lang="en-US" dirty="0"/>
          </a:p>
          <a:p>
            <a:r>
              <a:rPr lang="en-US" dirty="0"/>
              <a:t>A challenge in the UK is the shortage of swimming teachers.</a:t>
            </a:r>
          </a:p>
          <a:p>
            <a:endParaRPr lang="en-US" dirty="0"/>
          </a:p>
          <a:p>
            <a:r>
              <a:rPr lang="en-GB" sz="1200" b="1" i="0" u="none" strike="noStrike" kern="1200" dirty="0">
                <a:solidFill>
                  <a:schemeClr val="tx1"/>
                </a:solidFill>
                <a:effectLst/>
                <a:latin typeface="+mn-lt"/>
                <a:ea typeface="+mn-ea"/>
                <a:cs typeface="+mn-cs"/>
              </a:rPr>
              <a:t>Anyone can drown, no one should. </a:t>
            </a:r>
            <a:endParaRPr lang="en-US" b="1" dirty="0"/>
          </a:p>
          <a:p>
            <a:endParaRPr lang="en-US" dirty="0"/>
          </a:p>
          <a:p>
            <a:r>
              <a:rPr lang="en-US" dirty="0"/>
              <a:t>Good luck and let’s hope that the collective efforts make a difference to reducing the death toll</a:t>
            </a:r>
          </a:p>
          <a:p>
            <a:endParaRPr lang="en-US" dirty="0"/>
          </a:p>
          <a:p>
            <a:r>
              <a:rPr lang="en-US" dirty="0"/>
              <a:t>*includes SEND resources  </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AAAA7EBB-D388-4A34-98D9-85E853B40369}" type="slidenum">
              <a:rPr lang="en-GB" smtClean="0"/>
              <a:t>1</a:t>
            </a:fld>
            <a:endParaRPr lang="en-GB"/>
          </a:p>
        </p:txBody>
      </p:sp>
    </p:spTree>
    <p:extLst>
      <p:ext uri="{BB962C8B-B14F-4D97-AF65-F5344CB8AC3E}">
        <p14:creationId xmlns:p14="http://schemas.microsoft.com/office/powerpoint/2010/main" val="49982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(Roleplay emergency calls use walkie talkies, pretend on a mobile)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 to ask for: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Coastguard (if tidal water/Humber)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Fire Service (inland water rescue)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 children to say: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exact location (maps, OS coordinates, what three words, what they can see if they don’t know where they are, etc, etc)</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what happened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how many people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conscious/unconscious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water/not in water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Hull - Specific Locations, teach landmark awareness: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bridges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marina</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river paths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lock gates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AAA7EBB-D388-4A34-98D9-85E853B40369}" type="slidenum">
              <a:rPr lang="en-GB" smtClean="0"/>
              <a:t>10</a:t>
            </a:fld>
            <a:endParaRPr lang="en-GB"/>
          </a:p>
        </p:txBody>
      </p:sp>
    </p:spTree>
    <p:extLst>
      <p:ext uri="{BB962C8B-B14F-4D97-AF65-F5344CB8AC3E}">
        <p14:creationId xmlns:p14="http://schemas.microsoft.com/office/powerpoint/2010/main" val="196293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Two men, aged 18 and 19, drowned at High Eske Nature Reserve near </a:t>
            </a:r>
            <a:r>
              <a:rPr lang="en-GB" sz="1200" kern="1200" dirty="0" err="1">
                <a:solidFill>
                  <a:schemeClr val="tx1"/>
                </a:solidFill>
                <a:effectLst/>
                <a:latin typeface="+mn-lt"/>
                <a:ea typeface="+mn-ea"/>
                <a:cs typeface="+mn-cs"/>
              </a:rPr>
              <a:t>Tickton</a:t>
            </a:r>
            <a:r>
              <a:rPr lang="en-GB" sz="1200" kern="1200" dirty="0">
                <a:solidFill>
                  <a:schemeClr val="tx1"/>
                </a:solidFill>
                <a:effectLst/>
                <a:latin typeface="+mn-lt"/>
                <a:ea typeface="+mn-ea"/>
                <a:cs typeface="+mn-cs"/>
              </a:rPr>
              <a:t>, East Yorkshire, on May 24, 2023. The pair got into difficulty after entering the water to swim to an island, and despite desperate rescue attempts.  </a:t>
            </a:r>
          </a:p>
          <a:p>
            <a:r>
              <a:rPr lang="en-GB"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tragic event unfolded at around 18:30 BST. A group of young people were at the </a:t>
            </a:r>
            <a:r>
              <a:rPr lang="en-GB" sz="1200" b="0" kern="1200" dirty="0">
                <a:solidFill>
                  <a:schemeClr val="tx1"/>
                </a:solidFill>
                <a:effectLst/>
                <a:latin typeface="+mn-lt"/>
                <a:ea typeface="+mn-ea"/>
                <a:cs typeface="+mn-cs"/>
              </a:rPr>
              <a:t>nature reserve, and two men entered the water and attempted to swim out to a small island</a:t>
            </a:r>
          </a:p>
          <a:p>
            <a:r>
              <a:rPr lang="en-GB" sz="1200" b="0" kern="1200" dirty="0">
                <a:solidFill>
                  <a:schemeClr val="tx1"/>
                </a:solidFill>
                <a:effectLst/>
                <a:latin typeface="+mn-lt"/>
                <a:ea typeface="+mn-ea"/>
                <a:cs typeface="+mn-cs"/>
              </a:rPr>
              <a:t> </a:t>
            </a: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The two men who tragically lost their lives were aged 18 and 19 (later formally identified at inquest as </a:t>
            </a:r>
            <a:r>
              <a:rPr lang="en-GB" sz="1200" b="0" kern="1200" dirty="0" err="1">
                <a:solidFill>
                  <a:schemeClr val="tx1"/>
                </a:solidFill>
                <a:effectLst/>
                <a:latin typeface="+mn-lt"/>
                <a:ea typeface="+mn-ea"/>
                <a:cs typeface="+mn-cs"/>
              </a:rPr>
              <a:t>Elvicia</a:t>
            </a:r>
            <a:r>
              <a:rPr lang="en-GB" sz="1200" b="0" kern="1200" dirty="0">
                <a:solidFill>
                  <a:schemeClr val="tx1"/>
                </a:solidFill>
                <a:effectLst/>
                <a:latin typeface="+mn-lt"/>
                <a:ea typeface="+mn-ea"/>
                <a:cs typeface="+mn-cs"/>
              </a:rPr>
              <a:t> Neels and Muhammed Batchilly). </a:t>
            </a:r>
          </a:p>
          <a:p>
            <a:r>
              <a:rPr lang="en-GB" sz="1200" b="0" kern="1200" dirty="0">
                <a:solidFill>
                  <a:schemeClr val="tx1"/>
                </a:solidFill>
                <a:effectLst/>
                <a:latin typeface="+mn-lt"/>
                <a:ea typeface="+mn-ea"/>
                <a:cs typeface="+mn-cs"/>
              </a:rPr>
              <a:t> </a:t>
            </a: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The Rescue: Humberside Fire and Rescue were called to the scene and successfully rescued four other people from the lake. </a:t>
            </a:r>
          </a:p>
          <a:p>
            <a:pPr marL="171450" indent="-171450">
              <a:buFont typeface="Arial" panose="020B0604020202020204" pitchFamily="34" charset="0"/>
              <a:buChar char="•"/>
            </a:pP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Humberside Police and a diving team conducted a search, and the bodies of the two young men were recovered later that evening. </a:t>
            </a:r>
            <a:endParaRPr lang="en-GB" dirty="0"/>
          </a:p>
        </p:txBody>
      </p:sp>
      <p:sp>
        <p:nvSpPr>
          <p:cNvPr id="4" name="Slide Number Placeholder 3"/>
          <p:cNvSpPr>
            <a:spLocks noGrp="1"/>
          </p:cNvSpPr>
          <p:nvPr>
            <p:ph type="sldNum" sz="quarter" idx="5"/>
          </p:nvPr>
        </p:nvSpPr>
        <p:spPr/>
        <p:txBody>
          <a:bodyPr/>
          <a:lstStyle/>
          <a:p>
            <a:fld id="{AAAA7EBB-D388-4A34-98D9-85E853B40369}" type="slidenum">
              <a:rPr lang="en-GB" smtClean="0"/>
              <a:t>11</a:t>
            </a:fld>
            <a:endParaRPr lang="en-GB"/>
          </a:p>
        </p:txBody>
      </p:sp>
    </p:spTree>
    <p:extLst>
      <p:ext uri="{BB962C8B-B14F-4D97-AF65-F5344CB8AC3E}">
        <p14:creationId xmlns:p14="http://schemas.microsoft.com/office/powerpoint/2010/main" val="1061672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Needs to be age-appropriate and direct.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Discuss:</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tombstoning/jumping (not always dangerous)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dares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social media challenges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alcohol/drugs near water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walking home near water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ice dangers in winter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Avoid scare tactics but use realism.</a:t>
            </a:r>
          </a:p>
          <a:p>
            <a:endParaRPr lang="en-GB" dirty="0"/>
          </a:p>
        </p:txBody>
      </p:sp>
      <p:sp>
        <p:nvSpPr>
          <p:cNvPr id="4" name="Slide Number Placeholder 3"/>
          <p:cNvSpPr>
            <a:spLocks noGrp="1"/>
          </p:cNvSpPr>
          <p:nvPr>
            <p:ph type="sldNum" sz="quarter" idx="5"/>
          </p:nvPr>
        </p:nvSpPr>
        <p:spPr/>
        <p:txBody>
          <a:bodyPr/>
          <a:lstStyle/>
          <a:p>
            <a:fld id="{AAAA7EBB-D388-4A34-98D9-85E853B40369}" type="slidenum">
              <a:rPr lang="en-GB" smtClean="0"/>
              <a:t>12</a:t>
            </a:fld>
            <a:endParaRPr lang="en-GB"/>
          </a:p>
        </p:txBody>
      </p:sp>
    </p:spTree>
    <p:extLst>
      <p:ext uri="{BB962C8B-B14F-4D97-AF65-F5344CB8AC3E}">
        <p14:creationId xmlns:p14="http://schemas.microsoft.com/office/powerpoint/2010/main" val="2861147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Whilst not condoning this type of activity a pragmatic approach is required understanding that prevention is impossible therefore widening the discussion, training, awareness of the risks and what to do when the inevitable happens is probably a better approach. </a:t>
            </a:r>
          </a:p>
          <a:p>
            <a:endParaRPr lang="en-GB" dirty="0"/>
          </a:p>
        </p:txBody>
      </p:sp>
      <p:sp>
        <p:nvSpPr>
          <p:cNvPr id="4" name="Slide Number Placeholder 3"/>
          <p:cNvSpPr>
            <a:spLocks noGrp="1"/>
          </p:cNvSpPr>
          <p:nvPr>
            <p:ph type="sldNum" sz="quarter" idx="5"/>
          </p:nvPr>
        </p:nvSpPr>
        <p:spPr/>
        <p:txBody>
          <a:bodyPr/>
          <a:lstStyle/>
          <a:p>
            <a:fld id="{AAAA7EBB-D388-4A34-98D9-85E853B40369}" type="slidenum">
              <a:rPr lang="en-GB" smtClean="0"/>
              <a:t>13</a:t>
            </a:fld>
            <a:endParaRPr lang="en-GB"/>
          </a:p>
        </p:txBody>
      </p:sp>
    </p:spTree>
    <p:extLst>
      <p:ext uri="{BB962C8B-B14F-4D97-AF65-F5344CB8AC3E}">
        <p14:creationId xmlns:p14="http://schemas.microsoft.com/office/powerpoint/2010/main" val="3737958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Children remember scenarios better than lectures therefore group discussion, roleplay and practical scenarios will reinforce learning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Self → Group → Victim → Kit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That order is critical because inexperienced rescuers naturally focus on the casualty first and often become casualties themselves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children especially, this hierarchy is powerful because it is simple and memorable. Integrate it like this.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Hull Water Safety Rescue Priorities</a:t>
            </a:r>
          </a:p>
          <a:p>
            <a:endParaRPr lang="en-GB" sz="1200" kern="1200" dirty="0">
              <a:solidFill>
                <a:schemeClr val="tx1"/>
              </a:solidFill>
              <a:effectLst/>
              <a:latin typeface="+mn-lt"/>
              <a:ea typeface="+mn-ea"/>
              <a:cs typeface="+mn-cs"/>
            </a:endParaRPr>
          </a:p>
          <a:p>
            <a:pPr marL="228600" indent="-228600">
              <a:buAutoNum type="arabicPeriod"/>
            </a:pPr>
            <a:r>
              <a:rPr lang="en-GB" sz="1200" b="1" kern="1200" dirty="0">
                <a:solidFill>
                  <a:schemeClr val="tx1"/>
                </a:solidFill>
                <a:effectLst/>
                <a:latin typeface="+mn-lt"/>
                <a:ea typeface="+mn-ea"/>
                <a:cs typeface="+mn-cs"/>
              </a:rPr>
              <a:t>SELF</a:t>
            </a:r>
          </a:p>
          <a:p>
            <a:pPr marL="228600" indent="-228600">
              <a:buAutoNum type="arabicPeriod"/>
            </a:pP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“You cannot help if you become the casualty.”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Check:</a:t>
            </a:r>
          </a:p>
          <a:p>
            <a:pPr lvl="0"/>
            <a:r>
              <a:rPr lang="en-GB" sz="1200" kern="1200" dirty="0">
                <a:solidFill>
                  <a:schemeClr val="tx1"/>
                </a:solidFill>
                <a:effectLst/>
                <a:latin typeface="+mn-lt"/>
                <a:ea typeface="+mn-ea"/>
                <a:cs typeface="+mn-cs"/>
              </a:rPr>
              <a:t>Am I safe?</a:t>
            </a:r>
          </a:p>
          <a:p>
            <a:pPr lvl="0"/>
            <a:r>
              <a:rPr lang="en-GB" sz="1200" kern="1200" dirty="0">
                <a:solidFill>
                  <a:schemeClr val="tx1"/>
                </a:solidFill>
                <a:effectLst/>
                <a:latin typeface="+mn-lt"/>
                <a:ea typeface="+mn-ea"/>
                <a:cs typeface="+mn-cs"/>
              </a:rPr>
              <a:t>Am I near the edge?</a:t>
            </a:r>
          </a:p>
          <a:p>
            <a:pPr lvl="0"/>
            <a:r>
              <a:rPr lang="en-GB" sz="1200" kern="1200" dirty="0">
                <a:solidFill>
                  <a:schemeClr val="tx1"/>
                </a:solidFill>
                <a:effectLst/>
                <a:latin typeface="+mn-lt"/>
                <a:ea typeface="+mn-ea"/>
                <a:cs typeface="+mn-cs"/>
              </a:rPr>
              <a:t>Could I fall in?</a:t>
            </a:r>
          </a:p>
          <a:p>
            <a:pPr lvl="0"/>
            <a:r>
              <a:rPr lang="en-GB" sz="1200" kern="1200" dirty="0">
                <a:solidFill>
                  <a:schemeClr val="tx1"/>
                </a:solidFill>
                <a:effectLst/>
                <a:latin typeface="+mn-lt"/>
                <a:ea typeface="+mn-ea"/>
                <a:cs typeface="+mn-cs"/>
              </a:rPr>
              <a:t>Is the water dangerous?</a:t>
            </a:r>
          </a:p>
          <a:p>
            <a:pPr lvl="0"/>
            <a:r>
              <a:rPr lang="en-GB" sz="1200" kern="1200" dirty="0">
                <a:solidFill>
                  <a:schemeClr val="tx1"/>
                </a:solidFill>
                <a:effectLst/>
                <a:latin typeface="+mn-lt"/>
                <a:ea typeface="+mn-ea"/>
                <a:cs typeface="+mn-cs"/>
              </a:rPr>
              <a:t>Am I attached to anything?</a:t>
            </a:r>
          </a:p>
          <a:p>
            <a:pPr lvl="0"/>
            <a:r>
              <a:rPr lang="en-GB" sz="1200" kern="1200" dirty="0">
                <a:solidFill>
                  <a:schemeClr val="tx1"/>
                </a:solidFill>
                <a:effectLst/>
                <a:latin typeface="+mn-lt"/>
                <a:ea typeface="+mn-ea"/>
                <a:cs typeface="+mn-cs"/>
              </a:rPr>
              <a:t>Call for assistance </a:t>
            </a:r>
          </a:p>
          <a:p>
            <a:pPr lvl="0"/>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Teach:</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kneel near edges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never run to the edge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never jump in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stay low</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keep escape routes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 GROUP</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“Keep everyone else safe too.”</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often crowd edges.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move others back</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stop pushing/panicking</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send someone for help</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stay together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identify responsible people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especially important with peer groups.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3. VICTIM</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“Help safely.”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use:</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Shout → Reach → Throw</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reassure casualty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encourage floating</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avoid direct contact rescues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keep communicating</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4. KIT</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“Equipment matters least.”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a brilliant mindset for paddle sport too.</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and adults often try to save:</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footballs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bikes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pets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phones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fishing gear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scooters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boats/paddles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 clearly:</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“No object is worth a life.”</a:t>
            </a:r>
            <a:endParaRPr lang="en-GB" sz="1200" kern="1200" dirty="0">
              <a:solidFill>
                <a:schemeClr val="tx1"/>
              </a:solidFill>
              <a:effectLst/>
              <a:latin typeface="+mn-lt"/>
              <a:ea typeface="+mn-ea"/>
              <a:cs typeface="+mn-cs"/>
            </a:endParaRPr>
          </a:p>
          <a:p>
            <a:endParaRPr lang="en-GB" sz="1200" b="1" u="sng"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Core Teaching Slide</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WATER SAFETY PRIORITIES</a:t>
            </a: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SELF</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Stay safe yourself</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GROUP</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Protect others nearby</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VICTIM</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Help safely</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KIT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Equipment can be replaced</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Add Into Scenario Sessions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Every scenario should start with:</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“What order do we think about?”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should answer:</a:t>
            </a:r>
          </a:p>
          <a:p>
            <a:endParaRPr lang="en-GB" sz="1200" kern="1200" dirty="0">
              <a:solidFill>
                <a:schemeClr val="tx1"/>
              </a:solidFill>
              <a:effectLst/>
              <a:latin typeface="+mn-lt"/>
              <a:ea typeface="+mn-ea"/>
              <a:cs typeface="+mn-cs"/>
            </a:endParaRPr>
          </a:p>
          <a:p>
            <a:pPr marL="228600" lvl="0" indent="-228600">
              <a:buAutoNum type="arabicPeriod"/>
            </a:pPr>
            <a:r>
              <a:rPr lang="en-GB" sz="1200" kern="1200" dirty="0">
                <a:solidFill>
                  <a:schemeClr val="tx1"/>
                </a:solidFill>
                <a:effectLst/>
                <a:latin typeface="+mn-lt"/>
                <a:ea typeface="+mn-ea"/>
                <a:cs typeface="+mn-cs"/>
              </a:rPr>
              <a:t>Self</a:t>
            </a:r>
          </a:p>
          <a:p>
            <a:pPr marL="228600" lvl="0" indent="-228600">
              <a:buAutoNum type="arabicPeriod"/>
            </a:pPr>
            <a:r>
              <a:rPr lang="en-GB" sz="1200" kern="1200" dirty="0">
                <a:solidFill>
                  <a:schemeClr val="tx1"/>
                </a:solidFill>
                <a:effectLst/>
                <a:latin typeface="+mn-lt"/>
                <a:ea typeface="+mn-ea"/>
                <a:cs typeface="+mn-cs"/>
              </a:rPr>
              <a:t>Group</a:t>
            </a:r>
          </a:p>
          <a:p>
            <a:pPr marL="228600" lvl="0" indent="-228600">
              <a:buAutoNum type="arabicPeriod"/>
            </a:pPr>
            <a:r>
              <a:rPr lang="en-GB" sz="1200" kern="1200" dirty="0">
                <a:solidFill>
                  <a:schemeClr val="tx1"/>
                </a:solidFill>
                <a:effectLst/>
                <a:latin typeface="+mn-lt"/>
                <a:ea typeface="+mn-ea"/>
                <a:cs typeface="+mn-cs"/>
              </a:rPr>
              <a:t>Victim</a:t>
            </a:r>
          </a:p>
          <a:p>
            <a:pPr marL="228600" lvl="0" indent="-228600">
              <a:buAutoNum type="arabicPeriod"/>
            </a:pPr>
            <a:r>
              <a:rPr lang="en-GB" sz="1200" kern="1200" dirty="0">
                <a:solidFill>
                  <a:schemeClr val="tx1"/>
                </a:solidFill>
                <a:effectLst/>
                <a:latin typeface="+mn-lt"/>
                <a:ea typeface="+mn-ea"/>
                <a:cs typeface="+mn-cs"/>
              </a:rPr>
              <a:t>Kit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That repetition builds instinct.</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Example Scenario</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 football goes into the drain channel.”</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What’s most important?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Correct answer: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Not the football</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Not getting close to slippery edge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Keeping friends back</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Getting an adult</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Example Paddle sport Scenario</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 kayak capsizes.”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Priorities:</a:t>
            </a:r>
          </a:p>
          <a:p>
            <a:pPr marL="228600" lvl="0" indent="-228600">
              <a:buAutoNum type="arabicPeriod"/>
            </a:pPr>
            <a:r>
              <a:rPr lang="en-GB" sz="1200" kern="1200" dirty="0">
                <a:solidFill>
                  <a:schemeClr val="tx1"/>
                </a:solidFill>
                <a:effectLst/>
                <a:latin typeface="+mn-lt"/>
                <a:ea typeface="+mn-ea"/>
                <a:cs typeface="+mn-cs"/>
              </a:rPr>
              <a:t>Self</a:t>
            </a:r>
          </a:p>
          <a:p>
            <a:pPr marL="228600" lvl="0" indent="-228600">
              <a:buAutoNum type="arabicPeriod"/>
            </a:pPr>
            <a:r>
              <a:rPr lang="en-GB" sz="1200" kern="1200" dirty="0">
                <a:solidFill>
                  <a:schemeClr val="tx1"/>
                </a:solidFill>
                <a:effectLst/>
                <a:latin typeface="+mn-lt"/>
                <a:ea typeface="+mn-ea"/>
                <a:cs typeface="+mn-cs"/>
              </a:rPr>
              <a:t>Group stability</a:t>
            </a:r>
          </a:p>
          <a:p>
            <a:pPr marL="228600" lvl="0" indent="-228600">
              <a:buAutoNum type="arabicPeriod"/>
            </a:pPr>
            <a:r>
              <a:rPr lang="en-GB" sz="1200" kern="1200" dirty="0">
                <a:solidFill>
                  <a:schemeClr val="tx1"/>
                </a:solidFill>
                <a:effectLst/>
                <a:latin typeface="+mn-lt"/>
                <a:ea typeface="+mn-ea"/>
                <a:cs typeface="+mn-cs"/>
              </a:rPr>
              <a:t>Swimmer rescue</a:t>
            </a:r>
          </a:p>
          <a:p>
            <a:pPr marL="228600" lvl="0" indent="-228600">
              <a:buAutoNum type="arabicPeriod"/>
            </a:pPr>
            <a:r>
              <a:rPr lang="en-GB" sz="1200" kern="1200" dirty="0">
                <a:solidFill>
                  <a:schemeClr val="tx1"/>
                </a:solidFill>
                <a:effectLst/>
                <a:latin typeface="+mn-lt"/>
                <a:ea typeface="+mn-ea"/>
                <a:cs typeface="+mn-cs"/>
              </a:rPr>
              <a:t>Boat/paddle recovery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subtly introduces good paddle sport rescue thinking too.</a:t>
            </a:r>
          </a:p>
          <a:p>
            <a:endParaRPr lang="en-GB" dirty="0"/>
          </a:p>
        </p:txBody>
      </p:sp>
      <p:sp>
        <p:nvSpPr>
          <p:cNvPr id="4" name="Slide Number Placeholder 3"/>
          <p:cNvSpPr>
            <a:spLocks noGrp="1"/>
          </p:cNvSpPr>
          <p:nvPr>
            <p:ph type="sldNum" sz="quarter" idx="5"/>
          </p:nvPr>
        </p:nvSpPr>
        <p:spPr/>
        <p:txBody>
          <a:bodyPr/>
          <a:lstStyle/>
          <a:p>
            <a:fld id="{AAAA7EBB-D388-4A34-98D9-85E853B40369}" type="slidenum">
              <a:rPr lang="en-GB" smtClean="0"/>
              <a:t>14</a:t>
            </a:fld>
            <a:endParaRPr lang="en-GB"/>
          </a:p>
        </p:txBody>
      </p:sp>
    </p:spTree>
    <p:extLst>
      <p:ext uri="{BB962C8B-B14F-4D97-AF65-F5344CB8AC3E}">
        <p14:creationId xmlns:p14="http://schemas.microsoft.com/office/powerpoint/2010/main" val="1546941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The 'Don't Become a Memory' campaign is a major water safety initiative in the UK. Launched by Olympic swimmer Tom Dean, the campaign aims to prevent drowning and keep people safe around water during the warmer months. </a:t>
            </a:r>
          </a:p>
          <a:p>
            <a:r>
              <a:rPr lang="en-GB"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Hull is one of the chosen places for focussing on this campaign and the local driver is Councillor Jessica Smith Labour Councillor for </a:t>
            </a:r>
            <a:r>
              <a:rPr lang="en-GB" sz="1200" kern="1200" dirty="0" err="1">
                <a:solidFill>
                  <a:schemeClr val="tx1"/>
                </a:solidFill>
                <a:effectLst/>
                <a:latin typeface="+mn-lt"/>
                <a:ea typeface="+mn-ea"/>
                <a:cs typeface="+mn-cs"/>
              </a:rPr>
              <a:t>Southcoates</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Key Safety Messages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Stay out of cold water: Even on hot days, UK rivers and lakes are very cold. This causes cold water shock, which makes it hard to breathe and control your body.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Avoid strong currents: Hidden flows can easily pull swimmers under the water.</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Never drink or use drugs and swim: Alcohol and the effects of drugs change your judgment and slows your reflexes.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Do not try to be a hero: If a friend falls in, do not jump in after them. Instead, call for emergency services or throw them a float.  </a:t>
            </a:r>
          </a:p>
          <a:p>
            <a:r>
              <a:rPr lang="en-GB"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Why the Campaign Matters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Tragically, many water-related deaths happen every summer to people who do not know the dangers of open water. The campaign warns the public to think twice before entering dangerous areas. It also pushes local groups and schools to educate young people about how quickly a fun swim can turn into a tragedy. </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hlinkClick r:id="rId3"/>
              </a:rPr>
              <a:t>https://www.yorkpress.co.uk/news/26122836.olympic-swimmer-tom-dean-drowning-prevention-campaign/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AAA7EBB-D388-4A34-98D9-85E853B40369}" type="slidenum">
              <a:rPr lang="en-GB" smtClean="0"/>
              <a:t>15</a:t>
            </a:fld>
            <a:endParaRPr lang="en-GB"/>
          </a:p>
        </p:txBody>
      </p:sp>
    </p:spTree>
    <p:extLst>
      <p:ext uri="{BB962C8B-B14F-4D97-AF65-F5344CB8AC3E}">
        <p14:creationId xmlns:p14="http://schemas.microsoft.com/office/powerpoint/2010/main" val="2180952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the end participants should be able to:</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Explain cold water shock</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Demonstrate floating</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Throw a rescue aid safely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Call 999 correctly</a:t>
            </a:r>
          </a:p>
          <a:p>
            <a:endParaRPr lang="en-GB" dirty="0"/>
          </a:p>
          <a:p>
            <a:r>
              <a:rPr lang="en-GB" dirty="0"/>
              <a:t>Beware what lurks beneath </a:t>
            </a:r>
          </a:p>
          <a:p>
            <a:endParaRPr lang="en-GB" dirty="0"/>
          </a:p>
          <a:p>
            <a:r>
              <a:rPr lang="en-GB" dirty="0"/>
              <a:t>https://</a:t>
            </a:r>
            <a:r>
              <a:rPr lang="en-GB" dirty="0" err="1"/>
              <a:t>www.youtube.com</a:t>
            </a:r>
            <a:r>
              <a:rPr lang="en-GB" dirty="0"/>
              <a:t>/</a:t>
            </a:r>
            <a:r>
              <a:rPr lang="en-GB" dirty="0" err="1"/>
              <a:t>watch?v</a:t>
            </a:r>
            <a:r>
              <a:rPr lang="en-GB" dirty="0"/>
              <a:t>=5jCeRrG9p-0</a:t>
            </a:r>
          </a:p>
        </p:txBody>
      </p:sp>
      <p:sp>
        <p:nvSpPr>
          <p:cNvPr id="4" name="Slide Number Placeholder 3"/>
          <p:cNvSpPr>
            <a:spLocks noGrp="1"/>
          </p:cNvSpPr>
          <p:nvPr>
            <p:ph type="sldNum" sz="quarter" idx="5"/>
          </p:nvPr>
        </p:nvSpPr>
        <p:spPr/>
        <p:txBody>
          <a:bodyPr/>
          <a:lstStyle/>
          <a:p>
            <a:fld id="{AAAA7EBB-D388-4A34-98D9-85E853B40369}" type="slidenum">
              <a:rPr lang="en-GB" smtClean="0"/>
              <a:t>16</a:t>
            </a:fld>
            <a:endParaRPr lang="en-GB"/>
          </a:p>
        </p:txBody>
      </p:sp>
    </p:spTree>
    <p:extLst>
      <p:ext uri="{BB962C8B-B14F-4D97-AF65-F5344CB8AC3E}">
        <p14:creationId xmlns:p14="http://schemas.microsoft.com/office/powerpoint/2010/main" val="4131203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Hull Water Safety Rules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1. Stop &amp; Think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Don’t panic. Assess the danger.</a:t>
            </a:r>
          </a:p>
          <a:p>
            <a:r>
              <a:rPr lang="en-GB" sz="1200" b="1" kern="1200" dirty="0">
                <a:solidFill>
                  <a:schemeClr val="tx1"/>
                </a:solidFill>
                <a:effectLst/>
                <a:latin typeface="+mn-lt"/>
                <a:ea typeface="+mn-ea"/>
                <a:cs typeface="+mn-cs"/>
              </a:rPr>
              <a:t>2. Stay Together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Never enter water alone.</a:t>
            </a:r>
          </a:p>
          <a:p>
            <a:r>
              <a:rPr lang="en-GB" sz="1200" b="1" kern="1200" dirty="0">
                <a:solidFill>
                  <a:schemeClr val="tx1"/>
                </a:solidFill>
                <a:effectLst/>
                <a:latin typeface="+mn-lt"/>
                <a:ea typeface="+mn-ea"/>
                <a:cs typeface="+mn-cs"/>
              </a:rPr>
              <a:t>3. Float to Survive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Cold water shock kills through panic.</a:t>
            </a:r>
          </a:p>
          <a:p>
            <a:r>
              <a:rPr lang="en-GB" sz="1200" b="1" kern="1200" dirty="0">
                <a:solidFill>
                  <a:schemeClr val="tx1"/>
                </a:solidFill>
                <a:effectLst/>
                <a:latin typeface="+mn-lt"/>
                <a:ea typeface="+mn-ea"/>
                <a:cs typeface="+mn-cs"/>
              </a:rPr>
              <a:t>4. Shout, Reach &amp; Throw</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Help without entering the water.</a:t>
            </a:r>
          </a:p>
          <a:p>
            <a:r>
              <a:rPr lang="en-GB" sz="1200" b="1" kern="1200" dirty="0">
                <a:solidFill>
                  <a:schemeClr val="tx1"/>
                </a:solidFill>
                <a:effectLst/>
                <a:latin typeface="+mn-lt"/>
                <a:ea typeface="+mn-ea"/>
                <a:cs typeface="+mn-cs"/>
              </a:rPr>
              <a:t>5. Call 999</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Get professional help quickly.</a:t>
            </a:r>
          </a:p>
          <a:p>
            <a:r>
              <a:rPr lang="en-GB" sz="1200" b="1" kern="1200" dirty="0">
                <a:solidFill>
                  <a:schemeClr val="tx1"/>
                </a:solidFill>
                <a:effectLst/>
                <a:latin typeface="+mn-lt"/>
                <a:ea typeface="+mn-ea"/>
                <a:cs typeface="+mn-cs"/>
              </a:rPr>
              <a:t>6. Never Jump into Rescue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Most rescuers who enter the water become casualties too.</a:t>
            </a:r>
          </a:p>
          <a:p>
            <a:endParaRPr lang="en-GB" sz="1200" b="1" kern="1200" dirty="0">
              <a:solidFill>
                <a:srgbClr val="7030A0"/>
              </a:solidFill>
              <a:effectLst/>
              <a:latin typeface="+mn-lt"/>
              <a:ea typeface="+mn-ea"/>
              <a:cs typeface="+mn-cs"/>
            </a:endParaRPr>
          </a:p>
          <a:p>
            <a:r>
              <a:rPr lang="en-GB" sz="1200" b="1" kern="1200" dirty="0">
                <a:solidFill>
                  <a:srgbClr val="7030A0"/>
                </a:solidFill>
                <a:effectLst/>
                <a:latin typeface="+mn-lt"/>
                <a:ea typeface="+mn-ea"/>
                <a:cs typeface="+mn-cs"/>
              </a:rPr>
              <a:t>(</a:t>
            </a:r>
            <a:r>
              <a:rPr lang="en-GB" sz="1200" b="1" kern="1200" dirty="0">
                <a:effectLst/>
                <a:latin typeface="+mn-lt"/>
                <a:ea typeface="+mn-ea"/>
                <a:cs typeface="+mn-cs"/>
              </a:rPr>
              <a:t>Practical)</a:t>
            </a:r>
            <a:endParaRPr lang="en-GB" sz="1200" kern="1200" dirty="0">
              <a:effectLst/>
              <a:latin typeface="+mn-lt"/>
              <a:ea typeface="+mn-ea"/>
              <a:cs typeface="+mn-cs"/>
            </a:endParaRPr>
          </a:p>
          <a:p>
            <a:endParaRPr lang="en-GB" sz="1200" kern="1200" dirty="0">
              <a:effectLst/>
              <a:latin typeface="+mn-lt"/>
              <a:ea typeface="+mn-ea"/>
              <a:cs typeface="+mn-cs"/>
            </a:endParaRPr>
          </a:p>
          <a:p>
            <a:r>
              <a:rPr lang="en-GB" sz="1200" kern="1200" dirty="0">
                <a:effectLst/>
                <a:latin typeface="+mn-lt"/>
                <a:ea typeface="+mn-ea"/>
                <a:cs typeface="+mn-cs"/>
              </a:rPr>
              <a:t>Pool Practical participants:</a:t>
            </a:r>
          </a:p>
          <a:p>
            <a:endParaRPr lang="en-GB" sz="1200" kern="1200" dirty="0">
              <a:effectLst/>
              <a:latin typeface="+mn-lt"/>
              <a:ea typeface="+mn-ea"/>
              <a:cs typeface="+mn-cs"/>
            </a:endParaRPr>
          </a:p>
          <a:p>
            <a:pPr marL="171450" lvl="0" indent="-171450">
              <a:buFont typeface="Arial" panose="020B0604020202020204" pitchFamily="34" charset="0"/>
              <a:buChar char="•"/>
            </a:pPr>
            <a:r>
              <a:rPr lang="en-GB" sz="1200" kern="1200" dirty="0">
                <a:effectLst/>
                <a:latin typeface="+mn-lt"/>
                <a:ea typeface="+mn-ea"/>
                <a:cs typeface="+mn-cs"/>
              </a:rPr>
              <a:t>jump or step in safely</a:t>
            </a:r>
          </a:p>
          <a:p>
            <a:pPr marL="171450" lvl="0" indent="-171450">
              <a:buFont typeface="Arial" panose="020B0604020202020204" pitchFamily="34" charset="0"/>
              <a:buChar char="•"/>
            </a:pPr>
            <a:r>
              <a:rPr lang="en-GB" sz="1200" kern="1200" dirty="0">
                <a:effectLst/>
                <a:latin typeface="+mn-lt"/>
                <a:ea typeface="+mn-ea"/>
                <a:cs typeface="+mn-cs"/>
              </a:rPr>
              <a:t>practise:</a:t>
            </a:r>
          </a:p>
          <a:p>
            <a:pPr lvl="1"/>
            <a:r>
              <a:rPr lang="en-GB" sz="1200" kern="1200" dirty="0">
                <a:effectLst/>
                <a:latin typeface="+mn-lt"/>
                <a:ea typeface="+mn-ea"/>
                <a:cs typeface="+mn-cs"/>
              </a:rPr>
              <a:t>-star float</a:t>
            </a:r>
          </a:p>
          <a:p>
            <a:pPr lvl="1"/>
            <a:r>
              <a:rPr lang="en-GB" sz="1200" kern="1200" dirty="0">
                <a:effectLst/>
                <a:latin typeface="+mn-lt"/>
                <a:ea typeface="+mn-ea"/>
                <a:cs typeface="+mn-cs"/>
              </a:rPr>
              <a:t>-back float</a:t>
            </a:r>
          </a:p>
          <a:p>
            <a:pPr lvl="1"/>
            <a:r>
              <a:rPr lang="en-GB" sz="1200" kern="1200" dirty="0">
                <a:effectLst/>
                <a:latin typeface="+mn-lt"/>
                <a:ea typeface="+mn-ea"/>
                <a:cs typeface="+mn-cs"/>
              </a:rPr>
              <a:t>-controlled breathing</a:t>
            </a:r>
          </a:p>
          <a:p>
            <a:pPr lvl="1"/>
            <a:r>
              <a:rPr lang="en-GB" sz="1200" kern="1200" dirty="0">
                <a:effectLst/>
                <a:latin typeface="+mn-lt"/>
                <a:ea typeface="+mn-ea"/>
                <a:cs typeface="+mn-cs"/>
              </a:rPr>
              <a:t>-light sculling</a:t>
            </a:r>
          </a:p>
          <a:p>
            <a:pPr lvl="1"/>
            <a:r>
              <a:rPr lang="en-GB" sz="1200" kern="1200" dirty="0">
                <a:effectLst/>
                <a:latin typeface="+mn-lt"/>
                <a:ea typeface="+mn-ea"/>
                <a:cs typeface="+mn-cs"/>
              </a:rPr>
              <a:t>-regaining composure</a:t>
            </a:r>
          </a:p>
          <a:p>
            <a:endParaRPr lang="en-GB" sz="1200" kern="1200" dirty="0">
              <a:effectLst/>
              <a:latin typeface="+mn-lt"/>
              <a:ea typeface="+mn-ea"/>
              <a:cs typeface="+mn-cs"/>
            </a:endParaRPr>
          </a:p>
          <a:p>
            <a:r>
              <a:rPr lang="en-GB" sz="1200" kern="1200" dirty="0">
                <a:effectLst/>
                <a:latin typeface="+mn-lt"/>
                <a:ea typeface="+mn-ea"/>
                <a:cs typeface="+mn-cs"/>
              </a:rPr>
              <a:t>Teaching Sequence</a:t>
            </a:r>
          </a:p>
          <a:p>
            <a:pPr marL="0" indent="0">
              <a:buFont typeface="Arial" panose="020B0604020202020204" pitchFamily="34" charset="0"/>
              <a:buNone/>
            </a:pPr>
            <a:r>
              <a:rPr lang="en-GB" sz="1200" kern="1200" dirty="0">
                <a:effectLst/>
                <a:latin typeface="+mn-lt"/>
                <a:ea typeface="+mn-ea"/>
                <a:cs typeface="+mn-cs"/>
              </a:rPr>
              <a:t>-SHOUT</a:t>
            </a:r>
          </a:p>
          <a:p>
            <a:r>
              <a:rPr lang="en-GB" sz="1200" kern="1200" dirty="0">
                <a:effectLst/>
                <a:latin typeface="+mn-lt"/>
                <a:ea typeface="+mn-ea"/>
                <a:cs typeface="+mn-cs"/>
              </a:rPr>
              <a:t>“Talk them through surviving”</a:t>
            </a:r>
          </a:p>
          <a:p>
            <a:pPr marL="0" indent="0">
              <a:buFont typeface="Arial" panose="020B0604020202020204" pitchFamily="34" charset="0"/>
              <a:buNone/>
            </a:pPr>
            <a:r>
              <a:rPr lang="en-GB" sz="1200" kern="1200" dirty="0">
                <a:effectLst/>
                <a:latin typeface="+mn-lt"/>
                <a:ea typeface="+mn-ea"/>
                <a:cs typeface="+mn-cs"/>
              </a:rPr>
              <a:t>-REACH</a:t>
            </a:r>
          </a:p>
          <a:p>
            <a:r>
              <a:rPr lang="en-GB" sz="1200" kern="1200" dirty="0">
                <a:effectLst/>
                <a:latin typeface="+mn-lt"/>
                <a:ea typeface="+mn-ea"/>
                <a:cs typeface="+mn-cs"/>
              </a:rPr>
              <a:t>“Use something long”</a:t>
            </a:r>
          </a:p>
          <a:p>
            <a:endParaRPr lang="en-GB" sz="1200" kern="1200" dirty="0">
              <a:effectLst/>
              <a:latin typeface="+mn-lt"/>
              <a:ea typeface="+mn-ea"/>
              <a:cs typeface="+mn-cs"/>
            </a:endParaRPr>
          </a:p>
          <a:p>
            <a:pPr marL="171450" indent="-171450">
              <a:buFont typeface="Arial" panose="020B0604020202020204" pitchFamily="34" charset="0"/>
              <a:buChar char="•"/>
            </a:pPr>
            <a:r>
              <a:rPr lang="en-GB" sz="1200" kern="1200" dirty="0">
                <a:effectLst/>
                <a:latin typeface="+mn-lt"/>
                <a:ea typeface="+mn-ea"/>
                <a:cs typeface="+mn-cs"/>
              </a:rPr>
              <a:t>Teach:</a:t>
            </a:r>
          </a:p>
          <a:p>
            <a:pPr marL="171450" lvl="0" indent="-171450">
              <a:buFontTx/>
              <a:buChar char="-"/>
            </a:pPr>
            <a:r>
              <a:rPr lang="en-GB" sz="1200" kern="1200" dirty="0">
                <a:effectLst/>
                <a:latin typeface="+mn-lt"/>
                <a:ea typeface="+mn-ea"/>
                <a:cs typeface="+mn-cs"/>
              </a:rPr>
              <a:t>Paddles</a:t>
            </a:r>
          </a:p>
          <a:p>
            <a:pPr marL="171450" lvl="0" indent="-171450">
              <a:buFontTx/>
              <a:buChar char="-"/>
            </a:pPr>
            <a:r>
              <a:rPr lang="en-GB" sz="1200" kern="1200" dirty="0">
                <a:effectLst/>
                <a:latin typeface="+mn-lt"/>
                <a:ea typeface="+mn-ea"/>
                <a:cs typeface="+mn-cs"/>
              </a:rPr>
              <a:t>Poles</a:t>
            </a:r>
          </a:p>
          <a:p>
            <a:pPr marL="171450" lvl="0" indent="-171450">
              <a:buFontTx/>
              <a:buChar char="-"/>
            </a:pPr>
            <a:r>
              <a:rPr lang="en-GB" sz="1200" kern="1200" dirty="0">
                <a:effectLst/>
                <a:latin typeface="+mn-lt"/>
                <a:ea typeface="+mn-ea"/>
                <a:cs typeface="+mn-cs"/>
              </a:rPr>
              <a:t>Towels</a:t>
            </a:r>
          </a:p>
          <a:p>
            <a:pPr marL="171450" lvl="0" indent="-171450">
              <a:buFontTx/>
              <a:buChar char="-"/>
            </a:pPr>
            <a:r>
              <a:rPr lang="en-GB" sz="1200" kern="1200" dirty="0">
                <a:effectLst/>
                <a:latin typeface="+mn-lt"/>
                <a:ea typeface="+mn-ea"/>
                <a:cs typeface="+mn-cs"/>
              </a:rPr>
              <a:t>throwline tails</a:t>
            </a:r>
          </a:p>
          <a:p>
            <a:pPr marL="171450" lvl="0" indent="-171450">
              <a:buFontTx/>
              <a:buChar char="-"/>
            </a:pPr>
            <a:r>
              <a:rPr lang="en-GB" sz="1200" kern="1200" dirty="0">
                <a:effectLst/>
                <a:latin typeface="+mn-lt"/>
                <a:ea typeface="+mn-ea"/>
                <a:cs typeface="+mn-cs"/>
              </a:rPr>
              <a:t>branches</a:t>
            </a:r>
          </a:p>
          <a:p>
            <a:pPr marL="171450" lvl="0" indent="-171450">
              <a:buFontTx/>
              <a:buChar char="-"/>
            </a:pPr>
            <a:r>
              <a:rPr lang="en-GB" sz="1200" kern="1200" dirty="0">
                <a:effectLst/>
                <a:latin typeface="+mn-lt"/>
                <a:ea typeface="+mn-ea"/>
                <a:cs typeface="+mn-cs"/>
              </a:rPr>
              <a:t>clothing</a:t>
            </a:r>
          </a:p>
          <a:p>
            <a:endParaRPr lang="en-GB" sz="1200" kern="1200" dirty="0">
              <a:effectLst/>
              <a:latin typeface="+mn-lt"/>
              <a:ea typeface="+mn-ea"/>
              <a:cs typeface="+mn-cs"/>
            </a:endParaRPr>
          </a:p>
          <a:p>
            <a:pPr marL="171450" indent="-171450">
              <a:buFont typeface="Arial" panose="020B0604020202020204" pitchFamily="34" charset="0"/>
              <a:buChar char="•"/>
            </a:pPr>
            <a:r>
              <a:rPr lang="en-GB" sz="1200" kern="1200" dirty="0">
                <a:effectLst/>
                <a:latin typeface="+mn-lt"/>
                <a:ea typeface="+mn-ea"/>
                <a:cs typeface="+mn-cs"/>
              </a:rPr>
              <a:t>Children kneel safely and brace themselves, extend object and pull carefully</a:t>
            </a:r>
          </a:p>
          <a:p>
            <a:endParaRPr lang="en-GB" sz="1200" kern="1200" dirty="0">
              <a:effectLst/>
              <a:latin typeface="+mn-lt"/>
              <a:ea typeface="+mn-ea"/>
              <a:cs typeface="+mn-cs"/>
            </a:endParaRPr>
          </a:p>
          <a:p>
            <a:r>
              <a:rPr lang="en-GB" sz="1200" kern="1200" dirty="0">
                <a:effectLst/>
                <a:latin typeface="+mn-lt"/>
                <a:ea typeface="+mn-ea"/>
                <a:cs typeface="+mn-cs"/>
              </a:rPr>
              <a:t>Critical Rule</a:t>
            </a:r>
          </a:p>
          <a:p>
            <a:r>
              <a:rPr lang="en-GB" sz="1200" kern="1200" dirty="0">
                <a:effectLst/>
                <a:latin typeface="+mn-lt"/>
                <a:ea typeface="+mn-ea"/>
                <a:cs typeface="+mn-cs"/>
              </a:rPr>
              <a:t>Never lean too far and never get pulled in</a:t>
            </a:r>
          </a:p>
          <a:p>
            <a:endParaRPr lang="en-GB" sz="1200" kern="1200" dirty="0">
              <a:effectLst/>
              <a:latin typeface="+mn-lt"/>
              <a:ea typeface="+mn-ea"/>
              <a:cs typeface="+mn-cs"/>
            </a:endParaRPr>
          </a:p>
          <a:p>
            <a:r>
              <a:rPr lang="en-GB" sz="1200" kern="1200" dirty="0">
                <a:effectLst/>
                <a:latin typeface="+mn-lt"/>
                <a:ea typeface="+mn-ea"/>
                <a:cs typeface="+mn-cs"/>
              </a:rPr>
              <a:t>THROW</a:t>
            </a:r>
          </a:p>
          <a:p>
            <a:r>
              <a:rPr lang="en-GB" sz="1200" kern="1200" dirty="0">
                <a:effectLst/>
                <a:latin typeface="+mn-lt"/>
                <a:ea typeface="+mn-ea"/>
                <a:cs typeface="+mn-cs"/>
              </a:rPr>
              <a:t>“Anything that floats”</a:t>
            </a:r>
          </a:p>
          <a:p>
            <a:endParaRPr lang="en-GB" sz="1200" kern="1200" dirty="0">
              <a:effectLst/>
              <a:latin typeface="+mn-lt"/>
              <a:ea typeface="+mn-ea"/>
              <a:cs typeface="+mn-cs"/>
            </a:endParaRPr>
          </a:p>
          <a:p>
            <a:pPr marL="171450" indent="-171450">
              <a:buFont typeface="Arial" panose="020B0604020202020204" pitchFamily="34" charset="0"/>
              <a:buChar char="•"/>
            </a:pPr>
            <a:r>
              <a:rPr lang="en-GB" sz="1200" kern="1200" dirty="0">
                <a:effectLst/>
                <a:latin typeface="+mn-lt"/>
                <a:ea typeface="+mn-ea"/>
                <a:cs typeface="+mn-cs"/>
              </a:rPr>
              <a:t>Teach use of:</a:t>
            </a:r>
          </a:p>
          <a:p>
            <a:pPr lvl="0"/>
            <a:r>
              <a:rPr lang="en-GB" sz="1200" kern="1200" dirty="0">
                <a:effectLst/>
                <a:latin typeface="+mn-lt"/>
                <a:ea typeface="+mn-ea"/>
                <a:cs typeface="+mn-cs"/>
              </a:rPr>
              <a:t>- throw bags</a:t>
            </a:r>
          </a:p>
          <a:p>
            <a:pPr lvl="0"/>
            <a:r>
              <a:rPr lang="en-GB" sz="1200" kern="1200" dirty="0">
                <a:effectLst/>
                <a:latin typeface="+mn-lt"/>
                <a:ea typeface="+mn-ea"/>
                <a:cs typeface="+mn-cs"/>
              </a:rPr>
              <a:t>- lifebuoys</a:t>
            </a:r>
          </a:p>
          <a:p>
            <a:pPr lvl="0"/>
            <a:r>
              <a:rPr lang="en-GB" sz="1200" kern="1200" dirty="0">
                <a:effectLst/>
                <a:latin typeface="+mn-lt"/>
                <a:ea typeface="+mn-ea"/>
                <a:cs typeface="+mn-cs"/>
              </a:rPr>
              <a:t>- footballs</a:t>
            </a:r>
          </a:p>
          <a:p>
            <a:pPr lvl="0"/>
            <a:r>
              <a:rPr lang="en-GB" sz="1200" kern="1200" dirty="0">
                <a:effectLst/>
                <a:latin typeface="+mn-lt"/>
                <a:ea typeface="+mn-ea"/>
                <a:cs typeface="+mn-cs"/>
              </a:rPr>
              <a:t>- empty bottles</a:t>
            </a:r>
          </a:p>
          <a:p>
            <a:pPr lvl="0"/>
            <a:r>
              <a:rPr lang="en-GB" sz="1200" kern="1200" dirty="0">
                <a:effectLst/>
                <a:latin typeface="+mn-lt"/>
                <a:ea typeface="+mn-ea"/>
                <a:cs typeface="+mn-cs"/>
              </a:rPr>
              <a:t>- kickboards</a:t>
            </a:r>
          </a:p>
          <a:p>
            <a:endParaRPr lang="en-GB" sz="1200" kern="1200" dirty="0">
              <a:effectLst/>
              <a:latin typeface="+mn-lt"/>
              <a:ea typeface="+mn-ea"/>
              <a:cs typeface="+mn-cs"/>
            </a:endParaRPr>
          </a:p>
          <a:p>
            <a:r>
              <a:rPr lang="en-GB" sz="1200" kern="1200" dirty="0">
                <a:effectLst/>
                <a:latin typeface="+mn-lt"/>
                <a:ea typeface="+mn-ea"/>
                <a:cs typeface="+mn-cs"/>
              </a:rPr>
              <a:t>Participants practise, throwing accurately, communication and pulling safely</a:t>
            </a:r>
          </a:p>
          <a:p>
            <a:endParaRPr lang="en-GB" sz="1200" kern="1200" dirty="0">
              <a:effectLst/>
              <a:latin typeface="+mn-lt"/>
              <a:ea typeface="+mn-ea"/>
              <a:cs typeface="+mn-cs"/>
            </a:endParaRPr>
          </a:p>
          <a:p>
            <a:pPr marL="171450" indent="-171450">
              <a:buFont typeface="Arial" panose="020B0604020202020204" pitchFamily="34" charset="0"/>
              <a:buChar char="•"/>
            </a:pPr>
            <a:r>
              <a:rPr lang="en-GB" sz="1200" kern="1200" dirty="0">
                <a:effectLst/>
                <a:latin typeface="+mn-lt"/>
                <a:ea typeface="+mn-ea"/>
                <a:cs typeface="+mn-cs"/>
              </a:rPr>
              <a:t>Practical Activities using poolside:</a:t>
            </a:r>
          </a:p>
          <a:p>
            <a:pPr marL="171450" lvl="0" indent="-171450">
              <a:buFontTx/>
              <a:buChar char="-"/>
            </a:pPr>
            <a:r>
              <a:rPr lang="en-GB" sz="1200" kern="1200" dirty="0">
                <a:effectLst/>
                <a:latin typeface="+mn-lt"/>
                <a:ea typeface="+mn-ea"/>
                <a:cs typeface="+mn-cs"/>
              </a:rPr>
              <a:t>throw line practice</a:t>
            </a:r>
          </a:p>
          <a:p>
            <a:pPr marL="171450" lvl="0" indent="-171450">
              <a:buFontTx/>
              <a:buChar char="-"/>
            </a:pPr>
            <a:r>
              <a:rPr lang="en-GB" sz="1200" kern="1200" dirty="0">
                <a:effectLst/>
                <a:latin typeface="+mn-lt"/>
                <a:ea typeface="+mn-ea"/>
                <a:cs typeface="+mn-cs"/>
              </a:rPr>
              <a:t>reaching with poles/paddles</a:t>
            </a:r>
          </a:p>
          <a:p>
            <a:pPr marL="171450" lvl="0" indent="-171450">
              <a:buFontTx/>
              <a:buChar char="-"/>
            </a:pPr>
            <a:r>
              <a:rPr lang="en-GB" sz="1200" kern="1200" dirty="0">
                <a:effectLst/>
                <a:latin typeface="+mn-lt"/>
                <a:ea typeface="+mn-ea"/>
                <a:cs typeface="+mn-cs"/>
              </a:rPr>
              <a:t>shouting reassurance</a:t>
            </a:r>
          </a:p>
          <a:p>
            <a:pPr marL="171450" lvl="0" indent="-171450">
              <a:buFontTx/>
              <a:buChar char="-"/>
            </a:pPr>
            <a:r>
              <a:rPr lang="en-GB" sz="1200" kern="1200" dirty="0">
                <a:effectLst/>
                <a:latin typeface="+mn-lt"/>
                <a:ea typeface="+mn-ea"/>
                <a:cs typeface="+mn-cs"/>
              </a:rPr>
              <a:t>getting help quickly</a:t>
            </a:r>
          </a:p>
          <a:p>
            <a:pPr marL="0" lvl="0" indent="0">
              <a:buFontTx/>
              <a:buNone/>
            </a:pPr>
            <a:endParaRPr lang="en-GB" sz="1200" kern="1200" dirty="0">
              <a:effectLst/>
              <a:latin typeface="+mn-lt"/>
              <a:ea typeface="+mn-ea"/>
              <a:cs typeface="+mn-cs"/>
            </a:endParaRPr>
          </a:p>
          <a:p>
            <a:pPr marL="171450" lvl="0" indent="-171450">
              <a:buFont typeface="Arial" panose="020B0604020202020204" pitchFamily="34" charset="0"/>
              <a:buChar char="•"/>
            </a:pPr>
            <a:r>
              <a:rPr lang="en-GB" sz="1200" kern="1200" dirty="0">
                <a:effectLst/>
                <a:latin typeface="+mn-lt"/>
                <a:ea typeface="+mn-ea"/>
                <a:cs typeface="+mn-cs"/>
              </a:rPr>
              <a:t>Equipment</a:t>
            </a:r>
          </a:p>
          <a:p>
            <a:pPr lvl="0"/>
            <a:r>
              <a:rPr lang="en-GB" sz="1200" kern="1200" dirty="0">
                <a:effectLst/>
                <a:latin typeface="+mn-lt"/>
                <a:ea typeface="+mn-ea"/>
                <a:cs typeface="+mn-cs"/>
              </a:rPr>
              <a:t>-throw bags (may need to buy some)</a:t>
            </a:r>
          </a:p>
          <a:p>
            <a:pPr lvl="0"/>
            <a:r>
              <a:rPr lang="en-GB" sz="1200" kern="1200" dirty="0">
                <a:effectLst/>
                <a:latin typeface="+mn-lt"/>
                <a:ea typeface="+mn-ea"/>
                <a:cs typeface="+mn-cs"/>
              </a:rPr>
              <a:t>-buoyancy aids</a:t>
            </a:r>
          </a:p>
          <a:p>
            <a:pPr lvl="0"/>
            <a:r>
              <a:rPr lang="en-GB" sz="1200" kern="1200" dirty="0">
                <a:effectLst/>
                <a:latin typeface="+mn-lt"/>
                <a:ea typeface="+mn-ea"/>
                <a:cs typeface="+mn-cs"/>
              </a:rPr>
              <a:t>-ropes</a:t>
            </a:r>
          </a:p>
          <a:p>
            <a:pPr lvl="0"/>
            <a:r>
              <a:rPr lang="en-GB" sz="1200" kern="1200" dirty="0">
                <a:effectLst/>
                <a:latin typeface="+mn-lt"/>
                <a:ea typeface="+mn-ea"/>
                <a:cs typeface="+mn-cs"/>
              </a:rPr>
              <a:t>-paddles</a:t>
            </a:r>
          </a:p>
          <a:p>
            <a:pPr lvl="0"/>
            <a:r>
              <a:rPr lang="en-GB" sz="1200" kern="1200" dirty="0">
                <a:effectLst/>
                <a:latin typeface="+mn-lt"/>
                <a:ea typeface="+mn-ea"/>
                <a:cs typeface="+mn-cs"/>
              </a:rPr>
              <a:t>-poles</a:t>
            </a:r>
          </a:p>
          <a:p>
            <a:pPr lvl="0"/>
            <a:r>
              <a:rPr lang="en-GB" sz="1200" kern="1200" dirty="0">
                <a:effectLst/>
                <a:latin typeface="+mn-lt"/>
                <a:ea typeface="+mn-ea"/>
                <a:cs typeface="+mn-cs"/>
              </a:rPr>
              <a:t>-lifebuoys</a:t>
            </a:r>
          </a:p>
          <a:p>
            <a:endParaRPr lang="en-GB" dirty="0"/>
          </a:p>
        </p:txBody>
      </p:sp>
      <p:sp>
        <p:nvSpPr>
          <p:cNvPr id="4" name="Slide Number Placeholder 3"/>
          <p:cNvSpPr>
            <a:spLocks noGrp="1"/>
          </p:cNvSpPr>
          <p:nvPr>
            <p:ph type="sldNum" sz="quarter" idx="5"/>
          </p:nvPr>
        </p:nvSpPr>
        <p:spPr/>
        <p:txBody>
          <a:bodyPr/>
          <a:lstStyle/>
          <a:p>
            <a:fld id="{AAAA7EBB-D388-4A34-98D9-85E853B40369}" type="slidenum">
              <a:rPr lang="en-GB" smtClean="0"/>
              <a:t>17</a:t>
            </a:fld>
            <a:endParaRPr lang="en-GB"/>
          </a:p>
        </p:txBody>
      </p:sp>
    </p:spTree>
    <p:extLst>
      <p:ext uri="{BB962C8B-B14F-4D97-AF65-F5344CB8AC3E}">
        <p14:creationId xmlns:p14="http://schemas.microsoft.com/office/powerpoint/2010/main" val="1122582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Teach:</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how to wear one properly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why cheap/badly/old fitted buoyancy aids fail</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difference between life jacket and BA</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Buoyancy Levels measured in Newtons (1 is roughly equivalent to 1 kg of lift)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Safety Standard approval markings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EN ISO </a:t>
            </a:r>
            <a:r>
              <a:rPr lang="en-GB" dirty="0"/>
              <a:t>12402-5 (International Standard)</a:t>
            </a:r>
          </a:p>
          <a:p>
            <a:pPr marL="171450" lvl="0" indent="-171450">
              <a:buFont typeface="Arial" panose="020B0604020202020204" pitchFamily="34" charset="0"/>
              <a:buChar char="•"/>
            </a:pPr>
            <a:r>
              <a:rPr lang="en-GB" dirty="0"/>
              <a:t>CE UKCA (Passed test for UK and European standards)</a:t>
            </a:r>
          </a:p>
          <a:p>
            <a:pPr marL="171450" lvl="0" indent="-171450">
              <a:buFont typeface="Arial" panose="020B0604020202020204" pitchFamily="34" charset="0"/>
              <a:buChar char="•"/>
            </a:pPr>
            <a:r>
              <a:rPr lang="en-GB" dirty="0"/>
              <a:t>EN 393 (Older markings still safe if foam is in good condition) </a:t>
            </a:r>
          </a:p>
          <a:p>
            <a:pPr marL="171450" lvl="0" indent="-171450">
              <a:buFont typeface="Arial" panose="020B0604020202020204" pitchFamily="34" charset="0"/>
              <a:buChar char="•"/>
            </a:pPr>
            <a:r>
              <a:rPr lang="en-GB" dirty="0"/>
              <a:t>Intended use – sheltered water, help close by, user weight</a:t>
            </a:r>
          </a:p>
          <a:p>
            <a:pPr marL="171450" lvl="0" indent="-171450">
              <a:buFont typeface="Arial" panose="020B0604020202020204" pitchFamily="34" charset="0"/>
              <a:buChar char="•"/>
            </a:pPr>
            <a:r>
              <a:rPr lang="en-GB" dirty="0"/>
              <a:t>Inspection of; foam (not waterlogged or cracked), clips and straps (rust, cracks and weak stitching), manufacturers' advice </a:t>
            </a:r>
          </a:p>
          <a:p>
            <a:pPr marL="171450" lvl="0" indent="-171450">
              <a:buFont typeface="Arial" panose="020B0604020202020204" pitchFamily="34" charset="0"/>
              <a:buChar char="•"/>
            </a:pPr>
            <a:endParaRPr lang="en-GB" dirty="0"/>
          </a:p>
          <a:p>
            <a:pPr marL="171450" lvl="0" indent="-171450">
              <a:buFont typeface="Arial" panose="020B0604020202020204" pitchFamily="34" charset="0"/>
              <a:buChar char="•"/>
            </a:pPr>
            <a:r>
              <a:rPr lang="en-GB" dirty="0"/>
              <a:t>SOLAS (the International Standard for the Safety of Life at Sea) must include specific markings indicating; manufacturers information, name and contact details, certification marks, symbols indicating SOLAS approval and compliance </a:t>
            </a:r>
          </a:p>
        </p:txBody>
      </p:sp>
      <p:sp>
        <p:nvSpPr>
          <p:cNvPr id="4" name="Slide Number Placeholder 3"/>
          <p:cNvSpPr>
            <a:spLocks noGrp="1"/>
          </p:cNvSpPr>
          <p:nvPr>
            <p:ph type="sldNum" sz="quarter" idx="5"/>
          </p:nvPr>
        </p:nvSpPr>
        <p:spPr/>
        <p:txBody>
          <a:bodyPr/>
          <a:lstStyle/>
          <a:p>
            <a:fld id="{AAAA7EBB-D388-4A34-98D9-85E853B40369}" type="slidenum">
              <a:rPr lang="en-GB" smtClean="0"/>
              <a:t>18</a:t>
            </a:fld>
            <a:endParaRPr lang="en-GB"/>
          </a:p>
        </p:txBody>
      </p:sp>
    </p:spTree>
    <p:extLst>
      <p:ext uri="{BB962C8B-B14F-4D97-AF65-F5344CB8AC3E}">
        <p14:creationId xmlns:p14="http://schemas.microsoft.com/office/powerpoint/2010/main" val="2774123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9339B-90CF-C340-ACA7-97FEA925D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56335-3543-3403-EBE9-FE914B0E55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ED1F0-D125-0C64-C987-D6A4D2F3C643}"/>
              </a:ext>
            </a:extLst>
          </p:cNvPr>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A HELP Huddle (Heat Escape Lessening Posture Huddle) is a water survival technique used by a group of people wearing life jackets in cold water. </a:t>
            </a:r>
          </a:p>
          <a:p>
            <a:pPr rtl="0"/>
            <a:endParaRPr lang="en-GB" sz="1200" b="0" i="0" u="none"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Survivors float closely together with chests pressed together, arms wrapped around each other's backs, and legs intertwined to conserve body heat. </a:t>
            </a:r>
          </a:p>
          <a:p>
            <a:pPr rtl="0"/>
            <a:endParaRPr lang="en-GB" sz="1200" b="0" i="0" u="none"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The "HELP" part of the term refers to the individual Heat Escape Lessening Posture, where a single person draws their knees to their chest and hugs their arms inward to protect high heat-loss areas like the armpits, rib cage, and groin. </a:t>
            </a:r>
          </a:p>
          <a:p>
            <a:pPr rtl="0"/>
            <a:endParaRPr lang="en-GB" sz="1200" b="0" i="0" u="none"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When performed as a group huddle, it offers several critical survival advantages:-</a:t>
            </a:r>
          </a:p>
          <a:p>
            <a:pPr rtl="0"/>
            <a:endParaRPr lang="en-GB" sz="1200" b="0" i="0" u="none"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Thermal Conservation: Sharing body heat slows down the onset of hypothermia.</a:t>
            </a:r>
          </a:p>
          <a:p>
            <a:pPr rtl="0"/>
            <a:endParaRPr lang="en-GB" sz="1200" b="0" i="0" u="none"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Increased Visibility: A tight cluster of people is much easier for search and rescue teams to spot than scattered individuals.</a:t>
            </a:r>
          </a:p>
          <a:p>
            <a:pPr rtl="0"/>
            <a:endParaRPr lang="en-GB" sz="1200" b="0" i="0" u="none"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Morale Support: Group interaction and communication reduce panic and fear in emergency situations.</a:t>
            </a:r>
          </a:p>
          <a:p>
            <a:pPr rtl="0"/>
            <a:endParaRPr lang="en-GB" sz="1200" b="0" i="0" u="none" strike="noStrike" kern="1200" dirty="0">
              <a:solidFill>
                <a:schemeClr val="tx1"/>
              </a:solidFill>
              <a:effectLst/>
              <a:latin typeface="+mn-lt"/>
              <a:ea typeface="+mn-ea"/>
              <a:cs typeface="+mn-cs"/>
            </a:endParaRPr>
          </a:p>
          <a:p>
            <a:pPr rtl="0"/>
            <a:r>
              <a:rPr lang="en-GB" sz="1200" b="0" i="0" u="none" strike="noStrike" kern="1200" dirty="0">
                <a:solidFill>
                  <a:schemeClr val="tx1"/>
                </a:solidFill>
                <a:effectLst/>
                <a:latin typeface="+mn-lt"/>
                <a:ea typeface="+mn-ea"/>
                <a:cs typeface="+mn-cs"/>
              </a:rPr>
              <a:t>To perform this effectively, rescuers and safety experts recommend that any children or weaker swimmers be placed in the very centre of the huddle to keep them warm and secure.</a:t>
            </a:r>
          </a:p>
          <a:p>
            <a:endParaRPr lang="en-GB" dirty="0"/>
          </a:p>
        </p:txBody>
      </p:sp>
      <p:sp>
        <p:nvSpPr>
          <p:cNvPr id="4" name="Slide Number Placeholder 3">
            <a:extLst>
              <a:ext uri="{FF2B5EF4-FFF2-40B4-BE49-F238E27FC236}">
                <a16:creationId xmlns:a16="http://schemas.microsoft.com/office/drawing/2014/main" id="{9F3A26DF-5857-657B-6F9E-BB505264E8F6}"/>
              </a:ext>
            </a:extLst>
          </p:cNvPr>
          <p:cNvSpPr>
            <a:spLocks noGrp="1"/>
          </p:cNvSpPr>
          <p:nvPr>
            <p:ph type="sldNum" sz="quarter" idx="5"/>
          </p:nvPr>
        </p:nvSpPr>
        <p:spPr/>
        <p:txBody>
          <a:bodyPr/>
          <a:lstStyle/>
          <a:p>
            <a:fld id="{AAAA7EBB-D388-4A34-98D9-85E853B40369}" type="slidenum">
              <a:rPr lang="en-GB" smtClean="0"/>
              <a:t>19</a:t>
            </a:fld>
            <a:endParaRPr lang="en-GB"/>
          </a:p>
        </p:txBody>
      </p:sp>
    </p:spTree>
    <p:extLst>
      <p:ext uri="{BB962C8B-B14F-4D97-AF65-F5344CB8AC3E}">
        <p14:creationId xmlns:p14="http://schemas.microsoft.com/office/powerpoint/2010/main" val="1066438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Facilitators should provide bespoke local pastoral and H and S information re toilets, fire escapes etc </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This training is a summary of useful advice and guidance that collectively if followed will reduce the risk of an unfortunate or tragic incident occurring.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There are excellent resources throughout the web, many are Australian or American, these are easily found and those included are those I liked best.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In UK STA have a plethora of useful resources. See slide ‘Tips for Parents 10’ as that introduces an excellent video that summarises much of this PP </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Do NOT make this, too classroom heavy, too technical or frightening </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Children engage best with, Stories, Scenarios, Practical challenge and Demonstrations</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As the weather is likely to be warm when people seek refuge in cool open waters its worth reinforcing the importance of using sun cream, shade,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UV clothing/hats and rehydration when near the water.</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Structured programme that could be run from the KKC Clubhouse, the Albert Avenue Lido and other suitable water-based venues</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weekend this initiative was launched in Hull (12.07.26) a teenage boy died in a lake in Lincolnshire (same location another had died a few weeks earlier) and 2 adult males died in the NE whilst trying to rescue 2 children from the sea (the children survived) . Links below</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www.bbc.co.uk</a:t>
            </a:r>
            <a:r>
              <a:rPr lang="en-GB" sz="1200" kern="1200" dirty="0">
                <a:solidFill>
                  <a:schemeClr val="tx1"/>
                </a:solidFill>
                <a:effectLst/>
                <a:latin typeface="+mn-lt"/>
                <a:ea typeface="+mn-ea"/>
                <a:cs typeface="+mn-cs"/>
              </a:rPr>
              <a:t>/news/articles/c20yv34453ro</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www.bbc.co.uk</a:t>
            </a:r>
            <a:r>
              <a:rPr lang="en-GB" sz="1200" kern="1200" dirty="0">
                <a:solidFill>
                  <a:schemeClr val="tx1"/>
                </a:solidFill>
                <a:effectLst/>
                <a:latin typeface="+mn-lt"/>
                <a:ea typeface="+mn-ea"/>
                <a:cs typeface="+mn-cs"/>
              </a:rPr>
              <a:t>/news/articles/cq81l5gj54zo</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AAA7EBB-D388-4A34-98D9-85E853B40369}" type="slidenum">
              <a:rPr lang="en-GB" smtClean="0"/>
              <a:t>2</a:t>
            </a:fld>
            <a:endParaRPr lang="en-GB"/>
          </a:p>
        </p:txBody>
      </p:sp>
    </p:spTree>
    <p:extLst>
      <p:ext uri="{BB962C8B-B14F-4D97-AF65-F5344CB8AC3E}">
        <p14:creationId xmlns:p14="http://schemas.microsoft.com/office/powerpoint/2010/main" val="444836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(General discussion re safety for each craft)</a:t>
            </a:r>
          </a:p>
          <a:p>
            <a:r>
              <a:rPr lang="en-GB" sz="1200" kern="1200" dirty="0">
                <a:solidFill>
                  <a:schemeClr val="tx1"/>
                </a:solidFill>
                <a:effectLst/>
                <a:latin typeface="+mn-lt"/>
                <a:ea typeface="+mn-ea"/>
                <a:cs typeface="+mn-cs"/>
              </a:rPr>
              <a:t>Show:</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how paddlers stay safe, look after self and others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group paddling</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buoyancy aids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whistles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rafting up and group safety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use of leashes </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Emphasise current unacceptable demand on rescue services by irresponsible SUP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AAA7EBB-D388-4A34-98D9-85E853B40369}" type="slidenum">
              <a:rPr lang="en-GB" smtClean="0"/>
              <a:t>20</a:t>
            </a:fld>
            <a:endParaRPr lang="en-GB"/>
          </a:p>
        </p:txBody>
      </p:sp>
    </p:spTree>
    <p:extLst>
      <p:ext uri="{BB962C8B-B14F-4D97-AF65-F5344CB8AC3E}">
        <p14:creationId xmlns:p14="http://schemas.microsoft.com/office/powerpoint/2010/main" val="1328504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sz="1200" kern="1200" dirty="0">
                <a:solidFill>
                  <a:schemeClr val="tx1"/>
                </a:solidFill>
                <a:effectLst/>
                <a:latin typeface="+mn-lt"/>
                <a:ea typeface="+mn-ea"/>
                <a:cs typeface="+mn-cs"/>
              </a:rPr>
              <a:t>General discussion re winter safety and not rescuing pets/animals)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Never assume frozen water is 100% safe, as ice thickness changes rapidly due to hidden currents, underwater structures, and temperature shifts. Organizations like the Royal Life Saving Society UK (RLSS UK) and the Royal Society for the Prevention of Accidents (RoSPA) urge the public to prioritize caution and stay off the ice unless it is officially monitored and tested.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Reading the Ice Conditions</a:t>
            </a: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Study the colour</a:t>
            </a:r>
            <a:r>
              <a:rPr lang="en-GB" sz="1200" kern="1200" dirty="0">
                <a:solidFill>
                  <a:schemeClr val="tx1"/>
                </a:solidFill>
                <a:effectLst/>
                <a:latin typeface="+mn-lt"/>
                <a:ea typeface="+mn-ea"/>
                <a:cs typeface="+mn-cs"/>
              </a:rPr>
              <a:t>: Clear blue or black ice is the dense and strong. White, opaque, or snow-packed ice is only half as strong. Grey or dark ice indicates rotting, melting, and active danger zones.</a:t>
            </a:r>
          </a:p>
          <a:p>
            <a:r>
              <a:rPr lang="en-GB"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Avoid flowing water</a:t>
            </a:r>
            <a:r>
              <a:rPr lang="en-GB" sz="1200" kern="1200" dirty="0">
                <a:solidFill>
                  <a:schemeClr val="tx1"/>
                </a:solidFill>
                <a:effectLst/>
                <a:latin typeface="+mn-lt"/>
                <a:ea typeface="+mn-ea"/>
                <a:cs typeface="+mn-cs"/>
              </a:rPr>
              <a:t>: Rivers and streams are inherently much more dangerous than lakes. Moving currents erode the ice from underneath, making surface appearances highly deceptive.</a:t>
            </a:r>
          </a:p>
          <a:p>
            <a:r>
              <a:rPr lang="en-GB"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Watch the boundaries</a:t>
            </a:r>
            <a:r>
              <a:rPr lang="en-GB" sz="1200" kern="1200" dirty="0">
                <a:solidFill>
                  <a:schemeClr val="tx1"/>
                </a:solidFill>
                <a:effectLst/>
                <a:latin typeface="+mn-lt"/>
                <a:ea typeface="+mn-ea"/>
                <a:cs typeface="+mn-cs"/>
              </a:rPr>
              <a:t>: Stay away from areas near bridges, docks, half-submerged logs, and plants. These structures absorb heat and create weak surrounding patches.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Preparation &amp; Gear in the unlikely event of needing to go onto ice </a:t>
            </a:r>
          </a:p>
          <a:p>
            <a:r>
              <a:rPr lang="en-GB"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Wear a PFD</a:t>
            </a:r>
            <a:r>
              <a:rPr lang="en-GB" sz="1200" kern="1200" dirty="0">
                <a:solidFill>
                  <a:schemeClr val="tx1"/>
                </a:solidFill>
                <a:effectLst/>
                <a:latin typeface="+mn-lt"/>
                <a:ea typeface="+mn-ea"/>
                <a:cs typeface="+mn-cs"/>
              </a:rPr>
              <a:t>: Always wear a personal flotation device or a thermal survival suit.</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Carry ice picks</a:t>
            </a:r>
            <a:r>
              <a:rPr lang="en-GB" sz="1200" kern="1200" dirty="0">
                <a:solidFill>
                  <a:schemeClr val="tx1"/>
                </a:solidFill>
                <a:effectLst/>
                <a:latin typeface="+mn-lt"/>
                <a:ea typeface="+mn-ea"/>
                <a:cs typeface="+mn-cs"/>
              </a:rPr>
              <a:t>: Keep a pair of handheld ice claws or picks accessible around your neck to pull yourself out during an emergency.</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Pack a safety rope</a:t>
            </a:r>
            <a:r>
              <a:rPr lang="en-GB" sz="1200" kern="1200" dirty="0">
                <a:solidFill>
                  <a:schemeClr val="tx1"/>
                </a:solidFill>
                <a:effectLst/>
                <a:latin typeface="+mn-lt"/>
                <a:ea typeface="+mn-ea"/>
                <a:cs typeface="+mn-cs"/>
              </a:rPr>
              <a:t>: Bring a 50-foot throw line to assist others.</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Share your plan</a:t>
            </a:r>
            <a:r>
              <a:rPr lang="en-GB" sz="1200" kern="1200" dirty="0">
                <a:solidFill>
                  <a:schemeClr val="tx1"/>
                </a:solidFill>
                <a:effectLst/>
                <a:latin typeface="+mn-lt"/>
                <a:ea typeface="+mn-ea"/>
                <a:cs typeface="+mn-cs"/>
              </a:rPr>
              <a:t>: Never go out alone; always let someone on shore know your timeline.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Emergency Response Protocols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If You Fall Through the Ice (The 1-10-1 Rule)</a:t>
            </a:r>
          </a:p>
          <a:p>
            <a:r>
              <a:rPr lang="en-GB" sz="1200" b="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1 Minute to control breathing</a:t>
            </a:r>
            <a:r>
              <a:rPr lang="en-GB" sz="1200" kern="1200" dirty="0">
                <a:solidFill>
                  <a:schemeClr val="tx1"/>
                </a:solidFill>
                <a:effectLst/>
                <a:latin typeface="+mn-lt"/>
                <a:ea typeface="+mn-ea"/>
                <a:cs typeface="+mn-cs"/>
              </a:rPr>
              <a:t>: Do not panic. Keep your head up and focus on steady breathing to overcome initial cold-water shock. </a:t>
            </a:r>
          </a:p>
          <a:p>
            <a:r>
              <a:rPr lang="en-GB" sz="1200" b="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10 Minutes for self-rescue</a:t>
            </a:r>
            <a:r>
              <a:rPr lang="en-GB" sz="1200" kern="1200" dirty="0">
                <a:solidFill>
                  <a:schemeClr val="tx1"/>
                </a:solidFill>
                <a:effectLst/>
                <a:latin typeface="+mn-lt"/>
                <a:ea typeface="+mn-ea"/>
                <a:cs typeface="+mn-cs"/>
              </a:rPr>
              <a:t>: Move back toward the direction you came from, as that ice previously held your weight.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Kick and slide</a:t>
            </a:r>
            <a:r>
              <a:rPr lang="en-GB" sz="1200" kern="1200" dirty="0">
                <a:solidFill>
                  <a:schemeClr val="tx1"/>
                </a:solidFill>
                <a:effectLst/>
                <a:latin typeface="+mn-lt"/>
                <a:ea typeface="+mn-ea"/>
                <a:cs typeface="+mn-cs"/>
              </a:rPr>
              <a:t>: Place your hands flat on the ice, kick your legs horizontally behind you to get your body flat, and crawl forward like a seal onto the shelf.</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Roll away</a:t>
            </a:r>
            <a:r>
              <a:rPr lang="en-GB" sz="1200" kern="1200" dirty="0">
                <a:solidFill>
                  <a:schemeClr val="tx1"/>
                </a:solidFill>
                <a:effectLst/>
                <a:latin typeface="+mn-lt"/>
                <a:ea typeface="+mn-ea"/>
                <a:cs typeface="+mn-cs"/>
              </a:rPr>
              <a:t>: Do not stand up immediately. Roll or slide across the surface to distribute your body weight until you reach stable ground.</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1 Hour of consciousness</a:t>
            </a:r>
            <a:r>
              <a:rPr lang="en-GB" sz="1200" kern="1200" dirty="0">
                <a:solidFill>
                  <a:schemeClr val="tx1"/>
                </a:solidFill>
                <a:effectLst/>
                <a:latin typeface="+mn-lt"/>
                <a:ea typeface="+mn-ea"/>
                <a:cs typeface="+mn-cs"/>
              </a:rPr>
              <a:t>: If you cannot climb out, conserve heat by pulling your knees to your chest, keeping your arms close, and waiting for rescue.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If You See Someone Else Fall In</a:t>
            </a:r>
          </a:p>
          <a:p>
            <a:r>
              <a:rPr lang="en-GB" sz="1200" b="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Reach, Throw, Don't Go</a:t>
            </a:r>
            <a:r>
              <a:rPr lang="en-GB" sz="1200" kern="1200" dirty="0">
                <a:solidFill>
                  <a:schemeClr val="tx1"/>
                </a:solidFill>
                <a:effectLst/>
                <a:latin typeface="+mn-lt"/>
                <a:ea typeface="+mn-ea"/>
                <a:cs typeface="+mn-cs"/>
              </a:rPr>
              <a:t>: Never run onto the cracking ice to help, or you will become a second casualty.</a:t>
            </a:r>
          </a:p>
          <a:p>
            <a:r>
              <a:rPr lang="en-GB" sz="1200" b="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Call for help and c</a:t>
            </a:r>
            <a:r>
              <a:rPr lang="en-GB" sz="1200" kern="1200" dirty="0">
                <a:solidFill>
                  <a:schemeClr val="tx1"/>
                </a:solidFill>
                <a:effectLst/>
                <a:latin typeface="+mn-lt"/>
                <a:ea typeface="+mn-ea"/>
                <a:cs typeface="+mn-cs"/>
              </a:rPr>
              <a:t>all emergency services immediately.</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Extend your reach</a:t>
            </a:r>
            <a:r>
              <a:rPr lang="en-GB" sz="1200" kern="1200" dirty="0">
                <a:solidFill>
                  <a:schemeClr val="tx1"/>
                </a:solidFill>
                <a:effectLst/>
                <a:latin typeface="+mn-lt"/>
                <a:ea typeface="+mn-ea"/>
                <a:cs typeface="+mn-cs"/>
              </a:rPr>
              <a:t>: Lie down flat on the safe bank and extend a tree branch, jumper, or rope.</a:t>
            </a:r>
          </a:p>
          <a:p>
            <a:r>
              <a:rPr lang="en-GB" sz="1200" b="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Keep pets secure</a:t>
            </a:r>
            <a:r>
              <a:rPr lang="en-GB" sz="1200" kern="1200" dirty="0">
                <a:solidFill>
                  <a:schemeClr val="tx1"/>
                </a:solidFill>
                <a:effectLst/>
                <a:latin typeface="+mn-lt"/>
                <a:ea typeface="+mn-ea"/>
                <a:cs typeface="+mn-cs"/>
              </a:rPr>
              <a:t>: Keep dogs on a leash near frozen water. If a pet falls through, do not go after them; they are often capable of pulling themselves out, whereas humans easily succumb to cold shock.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AAA7EBB-D388-4A34-98D9-85E853B40369}" type="slidenum">
              <a:rPr lang="en-GB" smtClean="0"/>
              <a:t>21</a:t>
            </a:fld>
            <a:endParaRPr lang="en-GB"/>
          </a:p>
        </p:txBody>
      </p:sp>
    </p:spTree>
    <p:extLst>
      <p:ext uri="{BB962C8B-B14F-4D97-AF65-F5344CB8AC3E}">
        <p14:creationId xmlns:p14="http://schemas.microsoft.com/office/powerpoint/2010/main" val="3279143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5C79F-794B-F2F1-4DA4-2D1CCEE5B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CCAF5E-4975-04D3-D2A7-1B3414AD88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661674-1C91-C0D3-5141-6447E7440C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Excellent advice on the RNLI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rnli.org</a:t>
            </a:r>
            <a:r>
              <a:rPr lang="en-GB" sz="1200" kern="1200" dirty="0">
                <a:solidFill>
                  <a:schemeClr val="tx1"/>
                </a:solidFill>
                <a:effectLst/>
                <a:latin typeface="+mn-lt"/>
                <a:ea typeface="+mn-ea"/>
                <a:cs typeface="+mn-cs"/>
              </a:rPr>
              <a:t>/safety/choose-your-activity/open-water-swimming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Before you go</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Going for a swim in cold, open water can be exhilarating, but it’s not without risk. If it’s your first time open water swimming or </a:t>
            </a:r>
            <a:r>
              <a:rPr lang="en-GB" sz="1200" b="0" i="0" kern="1200" dirty="0" err="1">
                <a:solidFill>
                  <a:schemeClr val="tx1"/>
                </a:solidFill>
                <a:effectLst/>
                <a:latin typeface="+mn-lt"/>
                <a:ea typeface="+mn-ea"/>
                <a:cs typeface="+mn-cs"/>
              </a:rPr>
              <a:t>coldwater</a:t>
            </a:r>
            <a:r>
              <a:rPr lang="en-GB" sz="1200" b="0" i="0" kern="1200" dirty="0">
                <a:solidFill>
                  <a:schemeClr val="tx1"/>
                </a:solidFill>
                <a:effectLst/>
                <a:latin typeface="+mn-lt"/>
                <a:ea typeface="+mn-ea"/>
                <a:cs typeface="+mn-cs"/>
              </a:rPr>
              <a:t> dipping, it’s important to speak to a health care professional to discuss the risks of </a:t>
            </a:r>
            <a:r>
              <a:rPr lang="en-GB" sz="1200" b="0" i="0" kern="1200" dirty="0" err="1">
                <a:solidFill>
                  <a:schemeClr val="tx1"/>
                </a:solidFill>
                <a:effectLst/>
                <a:latin typeface="+mn-lt"/>
                <a:ea typeface="+mn-ea"/>
                <a:cs typeface="+mn-cs"/>
              </a:rPr>
              <a:t>coldwater</a:t>
            </a:r>
            <a:r>
              <a:rPr lang="en-GB" sz="1200" b="0" i="0" kern="1200" dirty="0">
                <a:solidFill>
                  <a:schemeClr val="tx1"/>
                </a:solidFill>
                <a:effectLst/>
                <a:latin typeface="+mn-lt"/>
                <a:ea typeface="+mn-ea"/>
                <a:cs typeface="+mn-cs"/>
              </a:rPr>
              <a:t> immersion before you go. </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Always arrange to go with a buddy. Sea swimming is much more fun with someone else, and you can look out for each other. It’s also good to tell someone on shore where you are going and when you will be back. They’ll be able to call for help if you are overdue back.</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Choose your spot</a:t>
            </a:r>
          </a:p>
          <a:p>
            <a:endParaRPr lang="en-GB" sz="1200" b="0" i="0" kern="1200" dirty="0">
              <a:solidFill>
                <a:schemeClr val="tx1"/>
              </a:solidFill>
              <a:effectLst/>
              <a:latin typeface="+mn-lt"/>
              <a:ea typeface="+mn-ea"/>
              <a:cs typeface="+mn-cs"/>
            </a:endParaRPr>
          </a:p>
          <a:p>
            <a:r>
              <a:rPr lang="en-GB" dirty="0">
                <a:effectLst/>
              </a:rPr>
              <a:t>When open water swimming at the coast, it’s best to </a:t>
            </a:r>
            <a:r>
              <a:rPr lang="en-GB" sz="1200" b="1" u="none" strike="noStrike" kern="1200" dirty="0">
                <a:solidFill>
                  <a:schemeClr val="tx1"/>
                </a:solidFill>
                <a:effectLst/>
                <a:latin typeface="+mn-lt"/>
                <a:ea typeface="+mn-ea"/>
                <a:cs typeface="+mn-cs"/>
                <a:hlinkClick r:id="rId3"/>
              </a:rPr>
              <a:t>choose a lifeguarded beach</a:t>
            </a:r>
            <a:r>
              <a:rPr lang="en-GB" dirty="0">
                <a:effectLst/>
              </a:rPr>
              <a:t> and swim between the red and yellow flags.</a:t>
            </a:r>
          </a:p>
          <a:p>
            <a:r>
              <a:rPr lang="en-GB" dirty="0">
                <a:effectLst/>
              </a:rPr>
              <a:t>If there is no lifeguard cover, make sure you know: </a:t>
            </a:r>
          </a:p>
          <a:p>
            <a:r>
              <a:rPr lang="en-GB" dirty="0">
                <a:effectLst/>
              </a:rPr>
              <a:t>where you can enter and exit the water</a:t>
            </a:r>
          </a:p>
          <a:p>
            <a:r>
              <a:rPr lang="en-GB" dirty="0">
                <a:effectLst/>
              </a:rPr>
              <a:t>your location – are there any hazards you need to be aware of?</a:t>
            </a:r>
          </a:p>
          <a:p>
            <a:r>
              <a:rPr lang="en-GB" dirty="0">
                <a:effectLst/>
              </a:rPr>
              <a:t>what the tide and currents are doing - check the tide times before entering the water</a:t>
            </a:r>
          </a:p>
          <a:p>
            <a:r>
              <a:rPr lang="en-GB" dirty="0">
                <a:effectLst/>
              </a:rPr>
              <a:t>how to spot rip currents</a:t>
            </a:r>
          </a:p>
          <a:p>
            <a:r>
              <a:rPr lang="en-GB" dirty="0">
                <a:effectLst/>
              </a:rPr>
              <a:t>what to do if you get caught in a </a:t>
            </a:r>
            <a:r>
              <a:rPr lang="en-GB" sz="1200" b="1" u="none" strike="noStrike" kern="1200" dirty="0">
                <a:solidFill>
                  <a:schemeClr val="tx1"/>
                </a:solidFill>
                <a:effectLst/>
                <a:latin typeface="+mn-lt"/>
                <a:ea typeface="+mn-ea"/>
                <a:cs typeface="+mn-cs"/>
                <a:hlinkClick r:id="rId4"/>
              </a:rPr>
              <a:t>rip current</a:t>
            </a:r>
            <a:r>
              <a:rPr lang="en-GB" dirty="0">
                <a:effectLst/>
              </a:rPr>
              <a:t>. Don’t try to swim against it. If you can stand, try to wade rather than swim. Next, swim parallel to the shore until free of the rip and then head for shore. Raise your hand and shout for help.</a:t>
            </a:r>
          </a:p>
          <a:p>
            <a:r>
              <a:rPr lang="en-GB" sz="1200" b="0" i="0" kern="1200" dirty="0">
                <a:solidFill>
                  <a:schemeClr val="tx1"/>
                </a:solidFill>
                <a:effectLst/>
                <a:latin typeface="+mn-lt"/>
                <a:ea typeface="+mn-ea"/>
                <a:cs typeface="+mn-cs"/>
              </a:rPr>
              <a:t>Make sure you always take a means of calling for help with you</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Have the right equipment</a:t>
            </a:r>
          </a:p>
          <a:p>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Wear a wetsuit. It’ll help you stay warm and can increase your buoyancy, so you can stay in the water for longer.</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Wear a brightly coloured swimming hat and take a tow float with you when sea swimming or dipping. These will help you to be seen in the water and a tow float can act as extra buoyancy if you need it.</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Always take a means of calling for help with you, such as a mobile phone in a waterproof pouch and a whistle to attract attention. You might like to download the </a:t>
            </a:r>
            <a:r>
              <a:rPr lang="en-GB" sz="1200" b="0" i="0" u="none" strike="noStrike" kern="1200" dirty="0">
                <a:solidFill>
                  <a:schemeClr val="tx1"/>
                </a:solidFill>
                <a:effectLst/>
                <a:latin typeface="+mn-lt"/>
                <a:ea typeface="+mn-ea"/>
                <a:cs typeface="+mn-cs"/>
                <a:hlinkClick r:id="rId5"/>
              </a:rPr>
              <a:t>RYA SafeTrx</a:t>
            </a:r>
            <a:r>
              <a:rPr lang="en-GB" sz="1200" b="0" i="0" kern="1200" dirty="0">
                <a:solidFill>
                  <a:schemeClr val="tx1"/>
                </a:solidFill>
                <a:effectLst/>
                <a:latin typeface="+mn-lt"/>
                <a:ea typeface="+mn-ea"/>
                <a:cs typeface="+mn-cs"/>
              </a:rPr>
              <a:t> app (UK) or </a:t>
            </a:r>
            <a:r>
              <a:rPr lang="en-GB" sz="1200" b="0" i="0" u="none" strike="noStrike" kern="1200" dirty="0">
                <a:solidFill>
                  <a:schemeClr val="tx1"/>
                </a:solidFill>
                <a:effectLst/>
                <a:latin typeface="+mn-lt"/>
                <a:ea typeface="+mn-ea"/>
                <a:cs typeface="+mn-cs"/>
                <a:hlinkClick r:id="rId6"/>
              </a:rPr>
              <a:t>Irish Sailing SafeTrx app</a:t>
            </a:r>
            <a:r>
              <a:rPr lang="en-GB" sz="1200" b="0" i="0" kern="1200" dirty="0">
                <a:solidFill>
                  <a:schemeClr val="tx1"/>
                </a:solidFill>
                <a:effectLst/>
                <a:latin typeface="+mn-lt"/>
                <a:ea typeface="+mn-ea"/>
                <a:cs typeface="+mn-cs"/>
              </a:rPr>
              <a:t> (Ireland), which can track your swim and alert emergency contacts if you fail to return home on time.</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Make sure you have plenty of warm clothes and a warm drink for after your swim. It is important to warm yourself up carefully.</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Check the weather and tides</a:t>
            </a:r>
          </a:p>
          <a:p>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Always check the weather forecast and conditions before you swim in the sea. If you’re planning to be out for a long time, get regular updates. And be prepared to change your plans or cancel the trip if the forecast is not safe. If in doubt, don’t go out.</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Check the weather. Check </a:t>
            </a:r>
            <a:r>
              <a:rPr lang="en-GB" sz="1200" b="0" i="0" u="none" strike="noStrike" kern="1200" dirty="0">
                <a:solidFill>
                  <a:schemeClr val="tx1"/>
                </a:solidFill>
                <a:effectLst/>
                <a:latin typeface="+mn-lt"/>
                <a:ea typeface="+mn-ea"/>
                <a:cs typeface="+mn-cs"/>
                <a:hlinkClick r:id="rId7"/>
              </a:rPr>
              <a:t>Met Office (UK)</a:t>
            </a:r>
            <a:r>
              <a:rPr lang="en-GB" sz="1200" b="0" i="0" kern="1200" dirty="0">
                <a:solidFill>
                  <a:schemeClr val="tx1"/>
                </a:solidFill>
                <a:effectLst/>
                <a:latin typeface="+mn-lt"/>
                <a:ea typeface="+mn-ea"/>
                <a:cs typeface="+mn-cs"/>
              </a:rPr>
              <a:t> or </a:t>
            </a:r>
            <a:r>
              <a:rPr lang="en-GB" sz="1200" b="0" i="0" u="none" strike="noStrike" kern="1200" dirty="0">
                <a:solidFill>
                  <a:schemeClr val="tx1"/>
                </a:solidFill>
                <a:effectLst/>
                <a:latin typeface="+mn-lt"/>
                <a:ea typeface="+mn-ea"/>
                <a:cs typeface="+mn-cs"/>
                <a:hlinkClick r:id="rId8"/>
              </a:rPr>
              <a:t>Met Éireann</a:t>
            </a:r>
            <a:r>
              <a:rPr lang="en-GB" sz="1200" b="0" i="0" kern="1200" dirty="0">
                <a:solidFill>
                  <a:schemeClr val="tx1"/>
                </a:solidFill>
                <a:effectLst/>
                <a:latin typeface="+mn-lt"/>
                <a:ea typeface="+mn-ea"/>
                <a:cs typeface="+mn-cs"/>
              </a:rPr>
              <a:t>(Ireland) for an inshore waters forecast. </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Check the tides. Find tide tables and surf reports for the UK on the </a:t>
            </a:r>
            <a:r>
              <a:rPr lang="en-GB" sz="1200" b="0" i="0" u="none" strike="noStrike" kern="1200" dirty="0">
                <a:solidFill>
                  <a:schemeClr val="tx1"/>
                </a:solidFill>
                <a:effectLst/>
                <a:latin typeface="+mn-lt"/>
                <a:ea typeface="+mn-ea"/>
                <a:cs typeface="+mn-cs"/>
                <a:hlinkClick r:id="rId9"/>
              </a:rPr>
              <a:t>Met Office</a:t>
            </a:r>
            <a:r>
              <a:rPr lang="en-GB" sz="1200" b="0" i="0" kern="1200" dirty="0">
                <a:solidFill>
                  <a:schemeClr val="tx1"/>
                </a:solidFill>
                <a:effectLst/>
                <a:latin typeface="+mn-lt"/>
                <a:ea typeface="+mn-ea"/>
                <a:cs typeface="+mn-cs"/>
              </a:rPr>
              <a:t> or </a:t>
            </a:r>
            <a:r>
              <a:rPr lang="en-GB" sz="1200" b="0" i="0" u="none" strike="noStrike" kern="1200" dirty="0">
                <a:solidFill>
                  <a:schemeClr val="tx1"/>
                </a:solidFill>
                <a:effectLst/>
                <a:latin typeface="+mn-lt"/>
                <a:ea typeface="+mn-ea"/>
                <a:cs typeface="+mn-cs"/>
                <a:hlinkClick r:id="rId10"/>
              </a:rPr>
              <a:t>Admiralty EasyTide</a:t>
            </a:r>
            <a:r>
              <a:rPr lang="en-GB" sz="1200" b="0" i="0" kern="1200" dirty="0">
                <a:solidFill>
                  <a:schemeClr val="tx1"/>
                </a:solidFill>
                <a:effectLst/>
                <a:latin typeface="+mn-lt"/>
                <a:ea typeface="+mn-ea"/>
                <a:cs typeface="+mn-cs"/>
              </a:rPr>
              <a:t>.</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Acclimatisation</a:t>
            </a:r>
          </a:p>
          <a:p>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Before you enter the water, assess the conditions. If the water is too rough for swimming, don’t get in. Know your limits – depending on the conditions, you may need to swim less or closer to the bank or shore. The temperature of the air and water is also important – the colder the water and air temperature, the quicker you will cool down. So the colder it is, the less time you should spend in the water. </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When you go open water swimming, it’s very important to enter the water slowly and allow time for your body to get used to the cold. Never jump or dive straight in, as this could cause </a:t>
            </a:r>
            <a:r>
              <a:rPr lang="en-GB" sz="1200" b="1" i="0" u="none" strike="noStrike" kern="1200" dirty="0">
                <a:solidFill>
                  <a:schemeClr val="tx1"/>
                </a:solidFill>
                <a:effectLst/>
                <a:latin typeface="+mn-lt"/>
                <a:ea typeface="+mn-ea"/>
                <a:cs typeface="+mn-cs"/>
                <a:hlinkClick r:id="rId11"/>
              </a:rPr>
              <a:t>cold water shock</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To help yourself acclimatise, splash the cold water on your neck and face. Try not to hold your breath for an extended time when you first get into the water. </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Once you are in the water, remember that cold water immersion can seriously affect your swimming ability. Stay within your depths and swim parallel to the shore. The wind can push you off course when open water swimming, keep an eye on your exit point and make sure you can return to it.</a:t>
            </a:r>
          </a:p>
          <a:p>
            <a:br>
              <a:rPr lang="en-GB" b="0" dirty="0">
                <a:effectLst/>
              </a:rPr>
            </a:br>
            <a:r>
              <a:rPr lang="en-GB" sz="1200" b="1" i="0" kern="1200" dirty="0">
                <a:solidFill>
                  <a:schemeClr val="tx1"/>
                </a:solidFill>
                <a:effectLst/>
                <a:latin typeface="+mn-lt"/>
                <a:ea typeface="+mn-ea"/>
                <a:cs typeface="+mn-cs"/>
              </a:rPr>
              <a:t>Float to Live</a:t>
            </a:r>
          </a:p>
          <a:p>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If you're swimming in the sea or open water, make sure you know how to float.</a:t>
            </a:r>
          </a:p>
          <a:p>
            <a:r>
              <a:rPr lang="en-GB" sz="1200" b="0" i="0" kern="1200" dirty="0">
                <a:solidFill>
                  <a:schemeClr val="tx1"/>
                </a:solidFill>
                <a:effectLst/>
                <a:latin typeface="+mn-lt"/>
                <a:ea typeface="+mn-ea"/>
                <a:cs typeface="+mn-cs"/>
              </a:rPr>
              <a:t>Entering water under 15°C can seriously impact your ability to breathe and move. If you get into the water too quickly or fall in unexpectedly, you may experience cold water shock. If this happens, fight your instinct to swim. Turn onto your back and tilt your head back in the water, submerging your ears. Relax and try to breathe normally, using your hands to helps you stay afloat. Wait until the shock passes then call for help or swim to safety.</a:t>
            </a:r>
          </a:p>
          <a:p>
            <a:r>
              <a:rPr lang="en-GB" sz="1200" b="0" i="0" kern="1200" dirty="0">
                <a:solidFill>
                  <a:schemeClr val="tx1"/>
                </a:solidFill>
                <a:effectLst/>
                <a:latin typeface="+mn-lt"/>
                <a:ea typeface="+mn-ea"/>
                <a:cs typeface="+mn-cs"/>
              </a:rPr>
              <a:t>When open water swimming, you might get tired. Roll on to your back to rest and hold on to something that floats, like your tow float. Then you can signal for help if needed.</a:t>
            </a:r>
          </a:p>
          <a:p>
            <a:endParaRPr lang="en-GB" b="0" dirty="0">
              <a:effectLst/>
            </a:endParaRPr>
          </a:p>
          <a:p>
            <a:r>
              <a:rPr lang="en-GB" sz="1200" b="1" i="0" kern="1200" dirty="0">
                <a:solidFill>
                  <a:schemeClr val="tx1"/>
                </a:solidFill>
                <a:effectLst/>
                <a:latin typeface="+mn-lt"/>
                <a:ea typeface="+mn-ea"/>
                <a:cs typeface="+mn-cs"/>
              </a:rPr>
              <a:t>In case of an emergency</a:t>
            </a:r>
          </a:p>
          <a:p>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case of an emergency, call 999 or 112 and ask for the coastguard.</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You should always carry a means of calling for help when sea swimming or cold water dipping. This could be a mobile phone in a waterproof pouch. Remember, if you don’t have any mobile phone signal, don’t panic. You can still try calling 999 or 112, even if your own mobile phone network has no coverage. Your phone will try to connect to any other network available.</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You might also like to consider downloading the </a:t>
            </a:r>
            <a:r>
              <a:rPr lang="en-GB" sz="1200" b="1" i="0" u="none" strike="noStrike" kern="1200" dirty="0">
                <a:solidFill>
                  <a:schemeClr val="tx1"/>
                </a:solidFill>
                <a:effectLst/>
                <a:latin typeface="+mn-lt"/>
                <a:ea typeface="+mn-ea"/>
                <a:cs typeface="+mn-cs"/>
                <a:hlinkClick r:id="rId5"/>
              </a:rPr>
              <a:t>RYA SafeTrx App</a:t>
            </a:r>
            <a:r>
              <a:rPr lang="en-GB" sz="1200" b="0" i="0" kern="1200" dirty="0">
                <a:solidFill>
                  <a:schemeClr val="tx1"/>
                </a:solidFill>
                <a:effectLst/>
                <a:latin typeface="+mn-lt"/>
                <a:ea typeface="+mn-ea"/>
                <a:cs typeface="+mn-cs"/>
              </a:rPr>
              <a:t> (UK) or </a:t>
            </a:r>
            <a:r>
              <a:rPr lang="en-GB" sz="1200" b="1" i="0" u="none" strike="noStrike" kern="1200" dirty="0">
                <a:solidFill>
                  <a:schemeClr val="tx1"/>
                </a:solidFill>
                <a:effectLst/>
                <a:latin typeface="+mn-lt"/>
                <a:ea typeface="+mn-ea"/>
                <a:cs typeface="+mn-cs"/>
                <a:hlinkClick r:id="rId6"/>
              </a:rPr>
              <a:t>Irish Sailing SafeTrx </a:t>
            </a:r>
            <a:r>
              <a:rPr lang="en-GB" sz="1200" b="0" i="0" kern="1200" dirty="0">
                <a:solidFill>
                  <a:schemeClr val="tx1"/>
                </a:solidFill>
                <a:effectLst/>
                <a:latin typeface="+mn-lt"/>
                <a:ea typeface="+mn-ea"/>
                <a:cs typeface="+mn-cs"/>
              </a:rPr>
              <a:t>(Ireland) app. It can track your swim and alert emergency contacts if you fail to return home on time.</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15BC7E7-6AC6-DC0F-3B98-B9A9969EAF80}"/>
              </a:ext>
            </a:extLst>
          </p:cNvPr>
          <p:cNvSpPr>
            <a:spLocks noGrp="1"/>
          </p:cNvSpPr>
          <p:nvPr>
            <p:ph type="sldNum" sz="quarter" idx="5"/>
          </p:nvPr>
        </p:nvSpPr>
        <p:spPr/>
        <p:txBody>
          <a:bodyPr/>
          <a:lstStyle/>
          <a:p>
            <a:fld id="{AAAA7EBB-D388-4A34-98D9-85E853B40369}" type="slidenum">
              <a:rPr lang="en-GB" smtClean="0"/>
              <a:t>22</a:t>
            </a:fld>
            <a:endParaRPr lang="en-GB"/>
          </a:p>
        </p:txBody>
      </p:sp>
    </p:spTree>
    <p:extLst>
      <p:ext uri="{BB962C8B-B14F-4D97-AF65-F5344CB8AC3E}">
        <p14:creationId xmlns:p14="http://schemas.microsoft.com/office/powerpoint/2010/main" val="2767839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EBC7-75E2-859D-5009-E0AB64258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DE471-9AE9-84B5-E66B-9EEAE269EB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A470A9-AF7A-CFA6-1ECC-2E236C8D63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Lonely Water (widely known as The Spirit of Dark and Lonely Water) is a 1973 British Public Information short film Voiced By Donald Pleasence.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www.youtube.com</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watch?v</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XNPMYRlvySY</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51D24EE-E567-5698-8237-33D3D29241E3}"/>
              </a:ext>
            </a:extLst>
          </p:cNvPr>
          <p:cNvSpPr>
            <a:spLocks noGrp="1"/>
          </p:cNvSpPr>
          <p:nvPr>
            <p:ph type="sldNum" sz="quarter" idx="5"/>
          </p:nvPr>
        </p:nvSpPr>
        <p:spPr/>
        <p:txBody>
          <a:bodyPr/>
          <a:lstStyle/>
          <a:p>
            <a:fld id="{AAAA7EBB-D388-4A34-98D9-85E853B40369}" type="slidenum">
              <a:rPr lang="en-GB" smtClean="0"/>
              <a:t>23</a:t>
            </a:fld>
            <a:endParaRPr lang="en-GB"/>
          </a:p>
        </p:txBody>
      </p:sp>
    </p:spTree>
    <p:extLst>
      <p:ext uri="{BB962C8B-B14F-4D97-AF65-F5344CB8AC3E}">
        <p14:creationId xmlns:p14="http://schemas.microsoft.com/office/powerpoint/2010/main" val="3789808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RLSS are the UK experts on swimming in open water safety. They have an excellent website full of useful advice. </a:t>
            </a:r>
            <a:r>
              <a:rPr lang="en-GB" sz="1200" u="sng" kern="1200" dirty="0">
                <a:solidFill>
                  <a:schemeClr val="tx1"/>
                </a:solidFill>
                <a:effectLst/>
                <a:latin typeface="+mn-lt"/>
                <a:ea typeface="+mn-ea"/>
                <a:cs typeface="+mn-cs"/>
                <a:hlinkClick r:id="rId3"/>
              </a:rPr>
              <a:t>WWW.rlss.org.uk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Notes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last 5 years, 90% of accidental drownings occurred at open water sites, either inland or on the coast. Many of these drownings occur due to a lack of knowledge and understanding of open water safety.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basic principles of open water safety, combined with knowledge and understanding of the hazards, can increase the enjoyment of open water and significantly reduce the number of incidents that occur each year.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benefits of swimming and dipping in open water are well documented. Not only does being in or on open water allow new adventure it also has documented benefits for both physical and mental wellbeing. All these hazards can be controlled through proper organisation and planning.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Risks to consider in open water include: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shock of cold water can make swimming difficult and increase the difficulty in getting out of the water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Lack of safety equipment and increased difficulty for rescue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height of the fall or jump if tombstoning</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depth of the water – this changes and is unpredictable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Underwater objects and hazards may not be visible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Obstacles or other people in the water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Strong currents can rapidly sweep people away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Uneven banks and riverbeds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Water quality, e.g. toxic algal blooms and industrial/agricultural pollution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Ahead of the school summer holidays, people are being reminded of the risks of open water swimming to prevent serious injury or loss of life.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Experts from the Extreme Environments Laboratory (EEL) at the University of Portsmouth have supported RLSS UK in providing advice and guidance for anyone wanting to take a dip outdoors.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According to RLSS UK's </a:t>
            </a:r>
            <a:r>
              <a:rPr lang="en-GB" sz="1200" u="sng" kern="1200" dirty="0">
                <a:solidFill>
                  <a:schemeClr val="tx1"/>
                </a:solidFill>
                <a:effectLst/>
                <a:latin typeface="+mn-lt"/>
                <a:ea typeface="+mn-ea"/>
                <a:cs typeface="+mn-cs"/>
                <a:hlinkClick r:id="rId4"/>
              </a:rPr>
              <a:t>National Drowning Report 2023</a:t>
            </a:r>
            <a:r>
              <a:rPr lang="en-GB" sz="1200" kern="1200" dirty="0">
                <a:solidFill>
                  <a:schemeClr val="tx1"/>
                </a:solidFill>
                <a:effectLst/>
                <a:latin typeface="+mn-lt"/>
                <a:ea typeface="+mn-ea"/>
                <a:cs typeface="+mn-cs"/>
              </a:rPr>
              <a:t>, there is a relationship between warmer weather and an increase in fatal drowning incidents. 46 per cent of drownings occur in the summer months of which and this rises to 75 per cent are aged between amongst 13 to 17 years old.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the past five years, nearly a quarter of all accidental drownings have occurred when swimming at open water sites, either inland or along the coast (</a:t>
            </a:r>
            <a:r>
              <a:rPr lang="en-GB" sz="1200" u="sng" kern="1200" dirty="0">
                <a:solidFill>
                  <a:schemeClr val="tx1"/>
                </a:solidFill>
                <a:effectLst/>
                <a:latin typeface="+mn-lt"/>
                <a:ea typeface="+mn-ea"/>
                <a:cs typeface="+mn-cs"/>
                <a:hlinkClick r:id="rId5"/>
              </a:rPr>
              <a:t>WAID UK, 2022</a:t>
            </a:r>
            <a:r>
              <a:rPr lang="en-GB" sz="1200" kern="1200" dirty="0">
                <a:solidFill>
                  <a:schemeClr val="tx1"/>
                </a:solidFill>
                <a:effectLst/>
                <a:latin typeface="+mn-lt"/>
                <a:ea typeface="+mn-ea"/>
                <a:cs typeface="+mn-cs"/>
              </a:rPr>
              <a:t>). Many of these lives could have been saved with some basic knowledge and understanding of open water safety.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Recommendations include:</a:t>
            </a:r>
          </a:p>
          <a:p>
            <a:pPr marL="228600" lvl="0" indent="-228600">
              <a:buAutoNum type="arabicPeriod"/>
            </a:pPr>
            <a:r>
              <a:rPr lang="en-GB" sz="1200" kern="1200" dirty="0">
                <a:solidFill>
                  <a:schemeClr val="tx1"/>
                </a:solidFill>
                <a:effectLst/>
                <a:latin typeface="+mn-lt"/>
                <a:ea typeface="+mn-ea"/>
                <a:cs typeface="+mn-cs"/>
              </a:rPr>
              <a:t>Plan your swim</a:t>
            </a:r>
          </a:p>
          <a:p>
            <a:pPr marL="228600" lvl="0" indent="-228600">
              <a:buAutoNum type="arabicPeriod"/>
            </a:pPr>
            <a:r>
              <a:rPr lang="en-GB" sz="1200" kern="1200" dirty="0">
                <a:solidFill>
                  <a:schemeClr val="tx1"/>
                </a:solidFill>
                <a:effectLst/>
                <a:latin typeface="+mn-lt"/>
                <a:ea typeface="+mn-ea"/>
                <a:cs typeface="+mn-cs"/>
              </a:rPr>
              <a:t>Have the right equipment </a:t>
            </a:r>
          </a:p>
          <a:p>
            <a:pPr marL="228600" lvl="0" indent="-228600">
              <a:buAutoNum type="arabicPeriod"/>
            </a:pPr>
            <a:r>
              <a:rPr lang="en-GB" sz="1200" kern="1200" dirty="0">
                <a:solidFill>
                  <a:schemeClr val="tx1"/>
                </a:solidFill>
                <a:effectLst/>
                <a:latin typeface="+mn-lt"/>
                <a:ea typeface="+mn-ea"/>
                <a:cs typeface="+mn-cs"/>
              </a:rPr>
              <a:t>Know your limits </a:t>
            </a:r>
          </a:p>
          <a:p>
            <a:pPr marL="228600" lvl="0" indent="-228600">
              <a:buAutoNum type="arabicPeriod"/>
            </a:pPr>
            <a:r>
              <a:rPr lang="en-GB" sz="1200" kern="1200" dirty="0">
                <a:solidFill>
                  <a:schemeClr val="tx1"/>
                </a:solidFill>
                <a:effectLst/>
                <a:latin typeface="+mn-lt"/>
                <a:ea typeface="+mn-ea"/>
                <a:cs typeface="+mn-cs"/>
              </a:rPr>
              <a:t>How to stay safe and get help </a:t>
            </a:r>
          </a:p>
          <a:p>
            <a:pPr marL="228600" lvl="0" indent="-228600">
              <a:buAutoNum type="arabicPeriod"/>
            </a:pPr>
            <a:r>
              <a:rPr lang="en-GB" sz="1200" kern="1200" dirty="0">
                <a:solidFill>
                  <a:schemeClr val="tx1"/>
                </a:solidFill>
                <a:effectLst/>
                <a:latin typeface="+mn-lt"/>
                <a:ea typeface="+mn-ea"/>
                <a:cs typeface="+mn-cs"/>
              </a:rPr>
              <a:t>Recognise when you’re too cold </a:t>
            </a:r>
          </a:p>
          <a:p>
            <a:pPr marL="228600" lvl="0" indent="-228600">
              <a:buAutoNum type="arabicPeriod"/>
            </a:pPr>
            <a:r>
              <a:rPr lang="en-GB" sz="1200" kern="1200" dirty="0">
                <a:solidFill>
                  <a:schemeClr val="tx1"/>
                </a:solidFill>
                <a:effectLst/>
                <a:latin typeface="+mn-lt"/>
                <a:ea typeface="+mn-ea"/>
                <a:cs typeface="+mn-cs"/>
              </a:rPr>
              <a:t>Know how to help someone in the water and in difficulty</a:t>
            </a:r>
          </a:p>
          <a:p>
            <a:pPr marL="228600" lvl="0" indent="-228600">
              <a:buAutoNum type="arabicPeriod"/>
            </a:pPr>
            <a:r>
              <a:rPr lang="en-GB" sz="1200" kern="1200" dirty="0">
                <a:solidFill>
                  <a:schemeClr val="tx1"/>
                </a:solidFill>
                <a:effectLst/>
                <a:latin typeface="+mn-lt"/>
                <a:ea typeface="+mn-ea"/>
                <a:cs typeface="+mn-cs"/>
              </a:rPr>
              <a:t>Know when not to go! </a:t>
            </a:r>
          </a:p>
          <a:p>
            <a:endParaRPr lang="en-GB" dirty="0"/>
          </a:p>
        </p:txBody>
      </p:sp>
      <p:sp>
        <p:nvSpPr>
          <p:cNvPr id="4" name="Slide Number Placeholder 3"/>
          <p:cNvSpPr>
            <a:spLocks noGrp="1"/>
          </p:cNvSpPr>
          <p:nvPr>
            <p:ph type="sldNum" sz="quarter" idx="5"/>
          </p:nvPr>
        </p:nvSpPr>
        <p:spPr/>
        <p:txBody>
          <a:bodyPr/>
          <a:lstStyle/>
          <a:p>
            <a:fld id="{AAAA7EBB-D388-4A34-98D9-85E853B40369}" type="slidenum">
              <a:rPr lang="en-GB" smtClean="0"/>
              <a:t>24</a:t>
            </a:fld>
            <a:endParaRPr lang="en-GB"/>
          </a:p>
        </p:txBody>
      </p:sp>
    </p:spTree>
    <p:extLst>
      <p:ext uri="{BB962C8B-B14F-4D97-AF65-F5344CB8AC3E}">
        <p14:creationId xmlns:p14="http://schemas.microsoft.com/office/powerpoint/2010/main" val="1193723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9FAEB-F0CB-FDB5-3262-2FF985AF7B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58EA3-46D2-31B9-FBB5-82AEB48C4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AD78A-9CA7-E41B-21E2-C8D739BB1461}"/>
              </a:ext>
            </a:extLst>
          </p:cNvPr>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New water safety curriculum changes coming this September.</a:t>
            </a:r>
            <a:br>
              <a:rPr lang="en-GB" dirty="0"/>
            </a:br>
            <a:br>
              <a:rPr lang="en-GB" dirty="0"/>
            </a:br>
            <a:r>
              <a:rPr lang="en-GB" sz="1200" b="0" i="0" u="none" strike="noStrike" kern="1200" dirty="0">
                <a:solidFill>
                  <a:schemeClr val="tx1"/>
                </a:solidFill>
                <a:effectLst/>
                <a:latin typeface="+mn-lt"/>
                <a:ea typeface="+mn-ea"/>
                <a:cs typeface="+mn-cs"/>
              </a:rPr>
              <a:t>From September, the Water Safety Code will be included in the updated RSHE statutory guidance for schools in England, making water safety education a mandatory part of the Health and Wellbeing: Personal Safety curriculum requirements.</a:t>
            </a:r>
            <a:br>
              <a:rPr lang="en-GB" dirty="0"/>
            </a:br>
            <a:br>
              <a:rPr lang="en-GB" dirty="0"/>
            </a:br>
            <a:r>
              <a:rPr lang="en-GB" sz="1200" b="0" i="0" u="none" strike="noStrike" kern="1200" dirty="0">
                <a:solidFill>
                  <a:schemeClr val="tx1"/>
                </a:solidFill>
                <a:effectLst/>
                <a:latin typeface="+mn-lt"/>
                <a:ea typeface="+mn-ea"/>
                <a:cs typeface="+mn-cs"/>
              </a:rPr>
              <a:t>Now is the time to get prepared. By embedding these life-saving skills into your teaching, you can help pupils build the knowledge and confidence to stay safe in, on, and around water.</a:t>
            </a:r>
            <a:br>
              <a:rPr lang="en-GB" dirty="0"/>
            </a:br>
            <a:br>
              <a:rPr lang="en-GB" dirty="0"/>
            </a:br>
            <a:r>
              <a:rPr lang="en-GB" sz="1200" b="0" i="0" u="none" strike="noStrike" kern="1200" dirty="0">
                <a:solidFill>
                  <a:schemeClr val="tx1"/>
                </a:solidFill>
                <a:effectLst/>
                <a:latin typeface="+mn-lt"/>
                <a:ea typeface="+mn-ea"/>
                <a:cs typeface="+mn-cs"/>
              </a:rPr>
              <a:t>We’re here to support you with ready-to-use resources designed for primary, secondary, and SEND settings.</a:t>
            </a:r>
            <a:br>
              <a:rPr lang="en-GB" dirty="0"/>
            </a:br>
            <a:br>
              <a:rPr lang="en-GB" dirty="0"/>
            </a:br>
            <a:r>
              <a:rPr lang="en-GB" sz="1200" b="0" i="0" u="none" strike="noStrike" kern="1200" dirty="0">
                <a:solidFill>
                  <a:schemeClr val="tx1"/>
                </a:solidFill>
                <a:effectLst/>
                <a:latin typeface="+mn-lt"/>
                <a:ea typeface="+mn-ea"/>
                <a:cs typeface="+mn-cs"/>
              </a:rPr>
              <a:t>✅ Get ahead and start planning now</a:t>
            </a:r>
            <a:br>
              <a:rPr lang="en-GB" dirty="0"/>
            </a:br>
            <a:r>
              <a:rPr lang="en-GB" sz="1200" b="0" i="0" u="none" strike="noStrike" kern="1200" dirty="0">
                <a:solidFill>
                  <a:schemeClr val="tx1"/>
                </a:solidFill>
                <a:effectLst/>
                <a:latin typeface="+mn-lt"/>
                <a:ea typeface="+mn-ea"/>
                <a:cs typeface="+mn-cs"/>
              </a:rPr>
              <a:t>✅ Access free tools to support delivery</a:t>
            </a:r>
            <a:br>
              <a:rPr lang="en-GB" dirty="0"/>
            </a:br>
            <a:r>
              <a:rPr lang="en-GB" sz="1200" b="0" i="0" u="none" strike="noStrike" kern="1200" dirty="0">
                <a:solidFill>
                  <a:schemeClr val="tx1"/>
                </a:solidFill>
                <a:effectLst/>
                <a:latin typeface="+mn-lt"/>
                <a:ea typeface="+mn-ea"/>
                <a:cs typeface="+mn-cs"/>
              </a:rPr>
              <a:t>✅ Help equip young people with vital life-saving knowledge</a:t>
            </a:r>
            <a:br>
              <a:rPr lang="en-GB" dirty="0"/>
            </a:br>
            <a:br>
              <a:rPr lang="en-GB" dirty="0"/>
            </a:br>
            <a:r>
              <a:rPr lang="en-GB" sz="1200" b="0" i="0" u="none" strike="noStrike" kern="1200" dirty="0">
                <a:solidFill>
                  <a:schemeClr val="tx1"/>
                </a:solidFill>
                <a:effectLst/>
                <a:latin typeface="+mn-lt"/>
                <a:ea typeface="+mn-ea"/>
                <a:cs typeface="+mn-cs"/>
              </a:rPr>
              <a:t>Explore school resources and get started: </a:t>
            </a:r>
            <a:r>
              <a:rPr lang="en-GB" sz="1200" b="0" i="0" kern="1200" dirty="0">
                <a:solidFill>
                  <a:schemeClr val="tx1"/>
                </a:solidFill>
                <a:effectLst/>
                <a:latin typeface="+mn-lt"/>
                <a:ea typeface="+mn-ea"/>
                <a:cs typeface="+mn-cs"/>
                <a:hlinkClick r:id="rId3"/>
              </a:rPr>
              <a:t>www.rlss.org.uk/water-safety-education</a:t>
            </a:r>
            <a:br>
              <a:rPr lang="en-GB" dirty="0"/>
            </a:br>
            <a:r>
              <a:rPr lang="en-GB" sz="1200" b="0" i="0" u="none" strike="noStrike" kern="1200" dirty="0">
                <a:solidFill>
                  <a:schemeClr val="tx1"/>
                </a:solidFill>
                <a:effectLst/>
                <a:latin typeface="+mn-lt"/>
                <a:ea typeface="+mn-ea"/>
                <a:cs typeface="+mn-cs"/>
              </a:rPr>
              <a:t>Explore Water Safety Code downloads: </a:t>
            </a:r>
            <a:r>
              <a:rPr lang="en-GB" sz="1200" b="0" i="0" kern="1200" dirty="0">
                <a:solidFill>
                  <a:schemeClr val="tx1"/>
                </a:solidFill>
                <a:effectLst/>
                <a:latin typeface="+mn-lt"/>
                <a:ea typeface="+mn-ea"/>
                <a:cs typeface="+mn-cs"/>
                <a:hlinkClick r:id="rId4"/>
              </a:rPr>
              <a:t>www.rlss.org.uk/water-safety-code-downloads</a:t>
            </a:r>
            <a:br>
              <a:rPr lang="en-GB" dirty="0"/>
            </a:br>
            <a:endParaRPr lang="en-GB" dirty="0"/>
          </a:p>
        </p:txBody>
      </p:sp>
      <p:sp>
        <p:nvSpPr>
          <p:cNvPr id="4" name="Slide Number Placeholder 3">
            <a:extLst>
              <a:ext uri="{FF2B5EF4-FFF2-40B4-BE49-F238E27FC236}">
                <a16:creationId xmlns:a16="http://schemas.microsoft.com/office/drawing/2014/main" id="{24D99FC2-A81C-A80C-C29F-73788180D94D}"/>
              </a:ext>
            </a:extLst>
          </p:cNvPr>
          <p:cNvSpPr>
            <a:spLocks noGrp="1"/>
          </p:cNvSpPr>
          <p:nvPr>
            <p:ph type="sldNum" sz="quarter" idx="5"/>
          </p:nvPr>
        </p:nvSpPr>
        <p:spPr/>
        <p:txBody>
          <a:bodyPr/>
          <a:lstStyle/>
          <a:p>
            <a:fld id="{AAAA7EBB-D388-4A34-98D9-85E853B40369}" type="slidenum">
              <a:rPr lang="en-GB" smtClean="0"/>
              <a:t>25</a:t>
            </a:fld>
            <a:endParaRPr lang="en-GB"/>
          </a:p>
        </p:txBody>
      </p:sp>
    </p:spTree>
    <p:extLst>
      <p:ext uri="{BB962C8B-B14F-4D97-AF65-F5344CB8AC3E}">
        <p14:creationId xmlns:p14="http://schemas.microsoft.com/office/powerpoint/2010/main" val="1043775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Emphasise that while most cases are mild, the risk is real especially in untreated water like rivers, docks, and flood channels common in Hull. Keep the tone informative, not alarming.</a:t>
            </a:r>
          </a:p>
          <a:p>
            <a:r>
              <a:rPr lang="en-GB" sz="1200" u="sng" kern="1200" dirty="0">
                <a:solidFill>
                  <a:schemeClr val="tx1"/>
                </a:solidFill>
                <a:effectLst/>
                <a:latin typeface="+mn-lt"/>
                <a:ea typeface="+mn-ea"/>
                <a:cs typeface="+mn-cs"/>
                <a:hlinkClick r:id="rId3"/>
              </a:rPr>
              <a:t>https://www.gov.uk/government/publications/swim-healthy-leaflet/swim-healthy?utm_source=Facebook&amp;utm_medium=social&amp;utm_campaign=Orlo&amp;utm_content=Heatwave</a:t>
            </a: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Health risks</a:t>
            </a:r>
          </a:p>
          <a:p>
            <a:r>
              <a:rPr lang="en-GB" sz="1200" kern="1200" dirty="0">
                <a:solidFill>
                  <a:schemeClr val="tx1"/>
                </a:solidFill>
                <a:effectLst/>
                <a:latin typeface="+mn-lt"/>
                <a:ea typeface="+mn-ea"/>
                <a:cs typeface="+mn-cs"/>
              </a:rPr>
              <a:t>Anyone can become unwell from swimming in any open water as there will always be micro-organisms present. The risk of becoming ill depends on various factors:</a:t>
            </a:r>
          </a:p>
          <a:p>
            <a:pPr lvl="0"/>
            <a:r>
              <a:rPr lang="en-GB" sz="1200" kern="1200" dirty="0">
                <a:solidFill>
                  <a:schemeClr val="tx1"/>
                </a:solidFill>
                <a:effectLst/>
                <a:latin typeface="+mn-lt"/>
                <a:ea typeface="+mn-ea"/>
                <a:cs typeface="+mn-cs"/>
              </a:rPr>
              <a:t>-children and novice swimmers are more likely to swallow water accidentally</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-those with an impaired immune system are more susceptible to infection</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-those swimming in rivers and estuaries are more likely to become unwell</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-heavy rainfall can wash harmful bacteria from agricultural land, urban areas and sewage to rivers, seas and bathing waters and affect water quality</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Reducing the risk of getting ill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several things you can do to reduce the risk of illness when swimming in open waters.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Choose where and when to swim</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Up to date bathing water quality information is available online during the bathing season between May and September. Other considerations to help you choose where to go include:</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checking the </a:t>
            </a:r>
            <a:r>
              <a:rPr lang="en-GB" sz="1200" u="sng" kern="1200" dirty="0">
                <a:solidFill>
                  <a:schemeClr val="tx1"/>
                </a:solidFill>
                <a:effectLst/>
                <a:latin typeface="+mn-lt"/>
                <a:ea typeface="+mn-ea"/>
                <a:cs typeface="+mn-cs"/>
                <a:hlinkClick r:id="rId4"/>
              </a:rPr>
              <a:t>water quality information</a:t>
            </a:r>
            <a:r>
              <a:rPr lang="en-GB" sz="1200" kern="1200" dirty="0">
                <a:solidFill>
                  <a:schemeClr val="tx1"/>
                </a:solidFill>
                <a:effectLst/>
                <a:latin typeface="+mn-lt"/>
                <a:ea typeface="+mn-ea"/>
                <a:cs typeface="+mn-cs"/>
              </a:rPr>
              <a:t> for over 400 designated bathing waters in England</a:t>
            </a:r>
          </a:p>
          <a:p>
            <a:pPr lvl="0"/>
            <a:r>
              <a:rPr lang="en-GB" sz="1200" kern="1200" dirty="0">
                <a:solidFill>
                  <a:schemeClr val="tx1"/>
                </a:solidFill>
                <a:effectLst/>
                <a:latin typeface="+mn-lt"/>
                <a:ea typeface="+mn-ea"/>
                <a:cs typeface="+mn-cs"/>
              </a:rPr>
              <a:t>- avoiding bathing on higher risk days, by checking the </a:t>
            </a:r>
            <a:r>
              <a:rPr lang="en-GB" sz="1200" u="sng" kern="1200" dirty="0">
                <a:solidFill>
                  <a:schemeClr val="tx1"/>
                </a:solidFill>
                <a:effectLst/>
                <a:latin typeface="+mn-lt"/>
                <a:ea typeface="+mn-ea"/>
                <a:cs typeface="+mn-cs"/>
                <a:hlinkClick r:id="rId5"/>
              </a:rPr>
              <a:t>pollution risk forecast</a:t>
            </a:r>
            <a:r>
              <a:rPr lang="en-GB" sz="1200" kern="1200" dirty="0">
                <a:solidFill>
                  <a:schemeClr val="tx1"/>
                </a:solidFill>
                <a:effectLst/>
                <a:latin typeface="+mn-lt"/>
                <a:ea typeface="+mn-ea"/>
                <a:cs typeface="+mn-cs"/>
              </a:rPr>
              <a:t>, or look for signs at the beach</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Before you swim</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several things you should consider including:</a:t>
            </a:r>
          </a:p>
          <a:p>
            <a:pPr marL="171450" lvl="0" indent="-171450">
              <a:buFontTx/>
              <a:buChar char="-"/>
            </a:pPr>
            <a:r>
              <a:rPr lang="en-GB" sz="1200" kern="1200" dirty="0">
                <a:solidFill>
                  <a:schemeClr val="tx1"/>
                </a:solidFill>
                <a:effectLst/>
                <a:latin typeface="+mn-lt"/>
                <a:ea typeface="+mn-ea"/>
                <a:cs typeface="+mn-cs"/>
              </a:rPr>
              <a:t>choosing the location carefully and avoid swimming in water with blue-green algal blooms or scums in freshwaters</a:t>
            </a:r>
          </a:p>
          <a:p>
            <a:pPr marL="171450" lvl="0" indent="-171450">
              <a:buFontTx/>
              <a:buChar char="-"/>
            </a:pPr>
            <a:endParaRPr lang="en-GB"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covering cuts, scratches or sores with a waterproof plaster before swimming</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wearing appropriate protective clothing such as a wetsuit, gloves or protective footwear</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While you are swimming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Remember to:</a:t>
            </a:r>
          </a:p>
          <a:p>
            <a:pPr lvl="0"/>
            <a:endParaRPr lang="en-GB"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avoid stream water running across the beach</a:t>
            </a:r>
          </a:p>
          <a:p>
            <a:pPr marL="0" lvl="0" indent="0">
              <a:buFontTx/>
              <a:buNone/>
            </a:pPr>
            <a:endParaRPr lang="en-GB" sz="1200" kern="1200" dirty="0">
              <a:solidFill>
                <a:schemeClr val="tx1"/>
              </a:solidFill>
              <a:effectLst/>
              <a:latin typeface="+mn-lt"/>
              <a:ea typeface="+mn-ea"/>
              <a:cs typeface="+mn-cs"/>
            </a:endParaRPr>
          </a:p>
          <a:p>
            <a:pPr marL="0" lvl="0" indent="0">
              <a:buFontTx/>
              <a:buNone/>
            </a:pPr>
            <a:r>
              <a:rPr lang="en-GB" sz="1200" kern="1200" dirty="0">
                <a:solidFill>
                  <a:schemeClr val="tx1"/>
                </a:solidFill>
                <a:effectLst/>
                <a:latin typeface="+mn-lt"/>
                <a:ea typeface="+mn-ea"/>
                <a:cs typeface="+mn-cs"/>
              </a:rPr>
              <a:t>- try to avoid swallowing or splashing water into your mouth</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observe local safety advice</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After swimming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Following the swim, you can minimise the risk of becoming ill by:</a:t>
            </a:r>
          </a:p>
          <a:p>
            <a:pPr lvl="0"/>
            <a:r>
              <a:rPr lang="en-GB" sz="1200" kern="1200" dirty="0">
                <a:solidFill>
                  <a:schemeClr val="tx1"/>
                </a:solidFill>
                <a:effectLst/>
                <a:latin typeface="+mn-lt"/>
                <a:ea typeface="+mn-ea"/>
                <a:cs typeface="+mn-cs"/>
              </a:rPr>
              <a:t>- cleaning your hands thoroughly with soap and water ensuring that all wet sand is removed from hands before eating or handling food</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-thoroughly cleaning cuts or abrasions using soap and water</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-handle your wetsuit with care after use. Rinse it with clean water as soon as is practicable after swimming. Clean with detergent and rinse as advised by the manufacturer. Always wash your hands with soap and water after handling or cleaning your wetsuit. Allow the suit to dry thoroughly before reuse.</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What to do if you become unwell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do become unwell with diarrhoea or any other symptoms, seek medical help and let them know you have been open water swimming. Do not swim again until you have had no diarrhoeal symptoms for at least 48 hours, or for a longer period if advised by a doctor.</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Information on bathing water and beach risks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GOV.UK </a:t>
            </a:r>
            <a:r>
              <a:rPr lang="en-GB" sz="1200" u="sng" kern="1200" dirty="0">
                <a:solidFill>
                  <a:schemeClr val="tx1"/>
                </a:solidFill>
                <a:effectLst/>
                <a:latin typeface="+mn-lt"/>
                <a:ea typeface="+mn-ea"/>
                <a:cs typeface="+mn-cs"/>
                <a:hlinkClick r:id="rId6"/>
              </a:rPr>
              <a:t>bathing waters collection of information</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GOV.UK </a:t>
            </a:r>
            <a:r>
              <a:rPr lang="en-GB" sz="1200" u="sng" kern="1200" dirty="0">
                <a:solidFill>
                  <a:schemeClr val="tx1"/>
                </a:solidFill>
                <a:effectLst/>
                <a:latin typeface="+mn-lt"/>
                <a:ea typeface="+mn-ea"/>
                <a:cs typeface="+mn-cs"/>
                <a:hlinkClick r:id="rId4"/>
              </a:rPr>
              <a:t>quality of local bathing water information</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Surfers Against Sewage provide the </a:t>
            </a:r>
            <a:r>
              <a:rPr lang="en-GB" sz="1200" u="sng" kern="1200" dirty="0">
                <a:solidFill>
                  <a:schemeClr val="tx1"/>
                </a:solidFill>
                <a:effectLst/>
                <a:latin typeface="+mn-lt"/>
                <a:ea typeface="+mn-ea"/>
                <a:cs typeface="+mn-cs"/>
                <a:hlinkClick r:id="rId7"/>
              </a:rPr>
              <a:t>Safer Seas Service app.</a:t>
            </a:r>
            <a:r>
              <a:rPr lang="en-GB" sz="1200" kern="1200" dirty="0">
                <a:solidFill>
                  <a:schemeClr val="tx1"/>
                </a:solidFill>
                <a:effectLst/>
                <a:latin typeface="+mn-lt"/>
                <a:ea typeface="+mn-ea"/>
                <a:cs typeface="+mn-cs"/>
              </a:rPr>
              <a:t> which uses open data from across the UK and water company updates to provide real-time water quality alerts for over 350 locations in the UK</a:t>
            </a:r>
          </a:p>
          <a:p>
            <a:endParaRPr lang="en-GB" dirty="0"/>
          </a:p>
        </p:txBody>
      </p:sp>
      <p:sp>
        <p:nvSpPr>
          <p:cNvPr id="4" name="Slide Number Placeholder 3"/>
          <p:cNvSpPr>
            <a:spLocks noGrp="1"/>
          </p:cNvSpPr>
          <p:nvPr>
            <p:ph type="sldNum" sz="quarter" idx="5"/>
          </p:nvPr>
        </p:nvSpPr>
        <p:spPr/>
        <p:txBody>
          <a:bodyPr/>
          <a:lstStyle/>
          <a:p>
            <a:fld id="{AAAA7EBB-D388-4A34-98D9-85E853B40369}" type="slidenum">
              <a:rPr lang="en-GB" smtClean="0"/>
              <a:t>26</a:t>
            </a:fld>
            <a:endParaRPr lang="en-GB"/>
          </a:p>
        </p:txBody>
      </p:sp>
    </p:spTree>
    <p:extLst>
      <p:ext uri="{BB962C8B-B14F-4D97-AF65-F5344CB8AC3E}">
        <p14:creationId xmlns:p14="http://schemas.microsoft.com/office/powerpoint/2010/main" val="4143438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resources</a:t>
            </a:r>
          </a:p>
          <a:p>
            <a:endParaRPr lang="en-US" dirty="0"/>
          </a:p>
        </p:txBody>
      </p:sp>
      <p:sp>
        <p:nvSpPr>
          <p:cNvPr id="4" name="Slide Number Placeholder 3"/>
          <p:cNvSpPr>
            <a:spLocks noGrp="1"/>
          </p:cNvSpPr>
          <p:nvPr>
            <p:ph type="sldNum" sz="quarter" idx="5"/>
          </p:nvPr>
        </p:nvSpPr>
        <p:spPr/>
        <p:txBody>
          <a:bodyPr/>
          <a:lstStyle/>
          <a:p>
            <a:fld id="{AAAA7EBB-D388-4A34-98D9-85E853B40369}" type="slidenum">
              <a:rPr lang="en-GB" smtClean="0"/>
              <a:t>27</a:t>
            </a:fld>
            <a:endParaRPr lang="en-GB"/>
          </a:p>
        </p:txBody>
      </p:sp>
    </p:spTree>
    <p:extLst>
      <p:ext uri="{BB962C8B-B14F-4D97-AF65-F5344CB8AC3E}">
        <p14:creationId xmlns:p14="http://schemas.microsoft.com/office/powerpoint/2010/main" val="294282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resources</a:t>
            </a:r>
          </a:p>
          <a:p>
            <a:endParaRPr lang="en-US" dirty="0"/>
          </a:p>
        </p:txBody>
      </p:sp>
      <p:sp>
        <p:nvSpPr>
          <p:cNvPr id="4" name="Slide Number Placeholder 3"/>
          <p:cNvSpPr>
            <a:spLocks noGrp="1"/>
          </p:cNvSpPr>
          <p:nvPr>
            <p:ph type="sldNum" sz="quarter" idx="5"/>
          </p:nvPr>
        </p:nvSpPr>
        <p:spPr/>
        <p:txBody>
          <a:bodyPr/>
          <a:lstStyle/>
          <a:p>
            <a:fld id="{AAAA7EBB-D388-4A34-98D9-85E853B40369}" type="slidenum">
              <a:rPr lang="en-GB" smtClean="0"/>
              <a:t>28</a:t>
            </a:fld>
            <a:endParaRPr lang="en-GB"/>
          </a:p>
        </p:txBody>
      </p:sp>
    </p:spTree>
    <p:extLst>
      <p:ext uri="{BB962C8B-B14F-4D97-AF65-F5344CB8AC3E}">
        <p14:creationId xmlns:p14="http://schemas.microsoft.com/office/powerpoint/2010/main" val="269388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Notes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Before you buy your kids' swimsuits for the season, think about visibility.</a:t>
            </a:r>
          </a:p>
          <a:p>
            <a:br>
              <a:rPr lang="en-GB" dirty="0"/>
            </a:br>
            <a:r>
              <a:rPr lang="en-GB" sz="1200" b="0" i="0" u="none" strike="noStrike" kern="1200" dirty="0">
                <a:solidFill>
                  <a:schemeClr val="tx1"/>
                </a:solidFill>
                <a:effectLst/>
                <a:latin typeface="+mn-lt"/>
                <a:ea typeface="+mn-ea"/>
                <a:cs typeface="+mn-cs"/>
              </a:rPr>
              <a:t>Drowning is the leading cause of death for children ages 1–4 in the U.S.A. (Source: Centres for Disease Control and Prevention).  </a:t>
            </a:r>
            <a:br>
              <a:rPr lang="en-GB" dirty="0"/>
            </a:br>
            <a:br>
              <a:rPr lang="en-GB" dirty="0"/>
            </a:br>
            <a:r>
              <a:rPr lang="en-GB" sz="1200" b="0" i="0" u="none" strike="noStrike" kern="1200" dirty="0">
                <a:solidFill>
                  <a:schemeClr val="tx1"/>
                </a:solidFill>
                <a:effectLst/>
                <a:latin typeface="+mn-lt"/>
                <a:ea typeface="+mn-ea"/>
                <a:cs typeface="+mn-cs"/>
              </a:rPr>
              <a:t>Because water emergencies happen fast and silently, your eyes need to be able to lock onto your child instantly.</a:t>
            </a:r>
          </a:p>
          <a:p>
            <a:br>
              <a:rPr lang="en-GB" dirty="0"/>
            </a:br>
            <a:r>
              <a:rPr lang="en-GB" sz="1200" b="0" i="0" u="none" strike="noStrike" kern="1200" dirty="0">
                <a:solidFill>
                  <a:schemeClr val="tx1"/>
                </a:solidFill>
                <a:effectLst/>
                <a:latin typeface="+mn-lt"/>
                <a:ea typeface="+mn-ea"/>
                <a:cs typeface="+mn-cs"/>
              </a:rPr>
              <a:t>❌ Skip these: Blues, greens, whites, and dark neutrals. They mimic water reflection or look like shadows/debris at the bottom.</a:t>
            </a:r>
          </a:p>
          <a:p>
            <a:br>
              <a:rPr lang="en-GB" dirty="0"/>
            </a:br>
            <a:r>
              <a:rPr lang="en-GB" sz="1200" b="0" i="0" u="none" strike="noStrike" kern="1200" dirty="0">
                <a:solidFill>
                  <a:schemeClr val="tx1"/>
                </a:solidFill>
                <a:effectLst/>
                <a:latin typeface="+mn-lt"/>
                <a:ea typeface="+mn-ea"/>
                <a:cs typeface="+mn-cs"/>
              </a:rPr>
              <a:t>✅ Buy these: Neon orange, neon pink, neon yellow, and bright red. Testing shows these maintain the highest visibility under water and through splashes.</a:t>
            </a:r>
            <a:br>
              <a:rPr lang="en-GB" dirty="0"/>
            </a:br>
            <a:br>
              <a:rPr lang="en-GB" dirty="0"/>
            </a:br>
            <a:r>
              <a:rPr lang="en-GB" sz="1200" b="0" i="0" u="none" strike="noStrike" kern="1200" dirty="0">
                <a:solidFill>
                  <a:schemeClr val="tx1"/>
                </a:solidFill>
                <a:effectLst/>
                <a:latin typeface="+mn-lt"/>
                <a:ea typeface="+mn-ea"/>
                <a:cs typeface="+mn-cs"/>
              </a:rPr>
              <a:t>Swimsuit colour isn't a substitute for designated water watchers and swim lessons—but it is a simple, lifesaving layer of protection.  </a:t>
            </a:r>
            <a:br>
              <a:rPr lang="en-GB" dirty="0"/>
            </a:br>
            <a:br>
              <a:rPr lang="en-GB" dirty="0"/>
            </a:br>
            <a:r>
              <a:rPr lang="en-GB" dirty="0"/>
              <a:t>Thanks </a:t>
            </a:r>
            <a:r>
              <a:rPr lang="en-GB" sz="1200" b="0" i="0" u="none" strike="noStrike" kern="1200" dirty="0">
                <a:solidFill>
                  <a:schemeClr val="tx1"/>
                </a:solidFill>
                <a:effectLst/>
                <a:latin typeface="+mn-lt"/>
                <a:ea typeface="+mn-ea"/>
                <a:cs typeface="+mn-cs"/>
              </a:rPr>
              <a:t>CDC US Swim School Association</a:t>
            </a:r>
            <a:br>
              <a:rPr lang="en-GB" dirty="0"/>
            </a:br>
            <a:br>
              <a:rPr lang="en-GB" dirty="0"/>
            </a:br>
            <a:endParaRPr lang="en-US" dirty="0"/>
          </a:p>
        </p:txBody>
      </p:sp>
      <p:sp>
        <p:nvSpPr>
          <p:cNvPr id="4" name="Slide Number Placeholder 3"/>
          <p:cNvSpPr>
            <a:spLocks noGrp="1"/>
          </p:cNvSpPr>
          <p:nvPr>
            <p:ph type="sldNum" sz="quarter" idx="5"/>
          </p:nvPr>
        </p:nvSpPr>
        <p:spPr/>
        <p:txBody>
          <a:bodyPr/>
          <a:lstStyle/>
          <a:p>
            <a:fld id="{AAAA7EBB-D388-4A34-98D9-85E853B40369}" type="slidenum">
              <a:rPr lang="en-GB" smtClean="0"/>
              <a:t>29</a:t>
            </a:fld>
            <a:endParaRPr lang="en-GB"/>
          </a:p>
        </p:txBody>
      </p:sp>
    </p:spTree>
    <p:extLst>
      <p:ext uri="{BB962C8B-B14F-4D97-AF65-F5344CB8AC3E}">
        <p14:creationId xmlns:p14="http://schemas.microsoft.com/office/powerpoint/2010/main" val="2760196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Royal Life Saving Society (RLSS) data in the last 5 years indicate 90% of accidental drownings occurred at open water sites, either inland or on the coast.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a:solidFill>
                  <a:schemeClr val="tx1"/>
                </a:solidFill>
                <a:effectLst/>
                <a:latin typeface="+mn-lt"/>
                <a:ea typeface="+mn-ea"/>
                <a:cs typeface="+mn-cs"/>
              </a:rPr>
              <a:t>Globally, more than 230,000 people lose their lives to drowning every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a:solidFill>
                  <a:schemeClr val="tx1"/>
                </a:solidFill>
                <a:effectLst/>
                <a:latin typeface="+mn-lt"/>
                <a:ea typeface="+mn-ea"/>
                <a:cs typeface="+mn-cs"/>
              </a:rPr>
              <a:t>In UK around 200 people lose their lives through accidental drownings in open waters each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a:solidFill>
                  <a:schemeClr val="tx1"/>
                </a:solidFill>
                <a:effectLst/>
                <a:latin typeface="+mn-lt"/>
                <a:ea typeface="+mn-ea"/>
                <a:cs typeface="+mn-cs"/>
              </a:rPr>
              <a:t>Drowning predominately impacts children and young people, with more than nine in 10 deaths occurring in low and middle-income countries, highlighting that vulnerable communities are most at risk.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In the last 5 years, 90% of accidental drownings occurred at open water sites, either inland or on the coast.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Many of these drownings occur due to a lack of knowledge and understanding of open water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According to RLSS UK's </a:t>
            </a:r>
            <a:r>
              <a:rPr lang="en-GB" sz="1200" kern="1200" dirty="0">
                <a:solidFill>
                  <a:schemeClr val="tx1"/>
                </a:solidFill>
                <a:effectLst/>
                <a:latin typeface="+mn-lt"/>
                <a:ea typeface="+mn-ea"/>
                <a:cs typeface="+mn-cs"/>
                <a:hlinkClick r:id="rId3"/>
              </a:rPr>
              <a:t>National Drowning Report 2023</a:t>
            </a:r>
            <a:r>
              <a:rPr lang="en-GB" sz="1200" kern="1200" dirty="0">
                <a:solidFill>
                  <a:schemeClr val="tx1"/>
                </a:solidFill>
                <a:effectLst/>
                <a:latin typeface="+mn-lt"/>
                <a:ea typeface="+mn-ea"/>
                <a:cs typeface="+mn-cs"/>
              </a:rPr>
              <a:t>, there is a relationship between warmer weather and an increase in fatal drowning incidents. </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46 per cent of drownings occur in the summer months of which 75 per cent are aged between amongst 13 to 17 years old.</a:t>
            </a:r>
          </a:p>
          <a:p>
            <a:pPr marR="0" lvl="0" algn="l" defTabSz="914400" rtl="0" eaLnBrk="1" fontAlgn="auto" latinLnBrk="0" hangingPunct="1">
              <a:lnSpc>
                <a:spcPct val="100000"/>
              </a:lnSpc>
              <a:spcBef>
                <a:spcPts val="0"/>
              </a:spcBef>
              <a:spcAft>
                <a:spcPts val="0"/>
              </a:spcAft>
              <a:buClrTx/>
              <a:buSzTx/>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Ahead of the school summer holidays, people are being reminded of the risks of open water swimming to prevent serious injury or loss of 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Statistics show only 25% of Year 6 children in UK (10 to 11 years) can swim meaning that 75% of children leaving primary school can not swim (source Swim England)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partnership has created a short, practical, memorable course aimed at children and teenagers to help raise awareness of danger and potentially save lives.</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key is: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practical over theory</a:t>
            </a:r>
          </a:p>
          <a:p>
            <a:pPr marL="171450" lvl="0" indent="-171450">
              <a:buFontTx/>
              <a:buChar char="-"/>
            </a:pPr>
            <a:r>
              <a:rPr lang="en-GB" sz="1200" kern="1200" dirty="0">
                <a:solidFill>
                  <a:schemeClr val="tx1"/>
                </a:solidFill>
                <a:effectLst/>
                <a:latin typeface="+mn-lt"/>
                <a:ea typeface="+mn-ea"/>
                <a:cs typeface="+mn-cs"/>
              </a:rPr>
              <a:t>memorable messaging</a:t>
            </a:r>
          </a:p>
          <a:p>
            <a:pPr marL="171450" lvl="0" indent="-171450">
              <a:buFontTx/>
              <a:buChar char="-"/>
            </a:pPr>
            <a:r>
              <a:rPr lang="en-GB" sz="1200" kern="1200" dirty="0">
                <a:solidFill>
                  <a:schemeClr val="tx1"/>
                </a:solidFill>
                <a:effectLst/>
                <a:latin typeface="+mn-lt"/>
                <a:ea typeface="+mn-ea"/>
                <a:cs typeface="+mn-cs"/>
              </a:rPr>
              <a:t>confidence without encouraging risk-taking</a:t>
            </a:r>
          </a:p>
          <a:p>
            <a:pPr marL="171450" lvl="0" indent="-171450">
              <a:buFontTx/>
              <a:buChar char="-"/>
            </a:pPr>
            <a:r>
              <a:rPr lang="en-GB" sz="1200" kern="1200" dirty="0">
                <a:solidFill>
                  <a:schemeClr val="tx1"/>
                </a:solidFill>
                <a:effectLst/>
                <a:latin typeface="+mn-lt"/>
                <a:ea typeface="+mn-ea"/>
                <a:cs typeface="+mn-cs"/>
              </a:rPr>
              <a:t>repetition of a few critical behaviours</a:t>
            </a:r>
          </a:p>
          <a:p>
            <a:endParaRPr lang="en-GB" dirty="0"/>
          </a:p>
        </p:txBody>
      </p:sp>
      <p:sp>
        <p:nvSpPr>
          <p:cNvPr id="4" name="Slide Number Placeholder 3"/>
          <p:cNvSpPr>
            <a:spLocks noGrp="1"/>
          </p:cNvSpPr>
          <p:nvPr>
            <p:ph type="sldNum" sz="quarter" idx="5"/>
          </p:nvPr>
        </p:nvSpPr>
        <p:spPr/>
        <p:txBody>
          <a:bodyPr/>
          <a:lstStyle/>
          <a:p>
            <a:fld id="{AAAA7EBB-D388-4A34-98D9-85E853B40369}" type="slidenum">
              <a:rPr lang="en-GB" smtClean="0"/>
              <a:t>3</a:t>
            </a:fld>
            <a:endParaRPr lang="en-GB"/>
          </a:p>
        </p:txBody>
      </p:sp>
    </p:spTree>
    <p:extLst>
      <p:ext uri="{BB962C8B-B14F-4D97-AF65-F5344CB8AC3E}">
        <p14:creationId xmlns:p14="http://schemas.microsoft.com/office/powerpoint/2010/main" val="2250747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A21C4-4286-5A0F-52F3-BEF813940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A49A6-ED34-267A-A70C-60885F04CD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159886-D39B-1A63-138E-28B8E6383C02}"/>
              </a:ext>
            </a:extLst>
          </p:cNvPr>
          <p:cNvSpPr>
            <a:spLocks noGrp="1"/>
          </p:cNvSpPr>
          <p:nvPr>
            <p:ph type="body" idx="1"/>
          </p:nvPr>
        </p:nvSpPr>
        <p:spPr/>
        <p:txBody>
          <a:bodyPr/>
          <a:lstStyle/>
          <a:p>
            <a:r>
              <a:rPr lang="en-US" dirty="0"/>
              <a:t>USA organization </a:t>
            </a:r>
            <a:r>
              <a:rPr lang="en-US" dirty="0" err="1"/>
              <a:t>infantswim.com</a:t>
            </a:r>
            <a:r>
              <a:rPr lang="en-US" dirty="0"/>
              <a:t> have lots of sensible resources and videos to help parents keep infants and toddlers safe</a:t>
            </a:r>
          </a:p>
        </p:txBody>
      </p:sp>
      <p:sp>
        <p:nvSpPr>
          <p:cNvPr id="4" name="Slide Number Placeholder 3">
            <a:extLst>
              <a:ext uri="{FF2B5EF4-FFF2-40B4-BE49-F238E27FC236}">
                <a16:creationId xmlns:a16="http://schemas.microsoft.com/office/drawing/2014/main" id="{D307341C-7737-F59F-A956-48E59831483D}"/>
              </a:ext>
            </a:extLst>
          </p:cNvPr>
          <p:cNvSpPr>
            <a:spLocks noGrp="1"/>
          </p:cNvSpPr>
          <p:nvPr>
            <p:ph type="sldNum" sz="quarter" idx="5"/>
          </p:nvPr>
        </p:nvSpPr>
        <p:spPr/>
        <p:txBody>
          <a:bodyPr/>
          <a:lstStyle/>
          <a:p>
            <a:fld id="{AAAA7EBB-D388-4A34-98D9-85E853B40369}" type="slidenum">
              <a:rPr lang="en-GB" smtClean="0"/>
              <a:t>30</a:t>
            </a:fld>
            <a:endParaRPr lang="en-GB"/>
          </a:p>
        </p:txBody>
      </p:sp>
    </p:spTree>
    <p:extLst>
      <p:ext uri="{BB962C8B-B14F-4D97-AF65-F5344CB8AC3E}">
        <p14:creationId xmlns:p14="http://schemas.microsoft.com/office/powerpoint/2010/main" val="247122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49112-B2E0-8C2B-10F2-A915AC982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F2CC1-9DB1-FC51-7B48-055EDC741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068063-A67D-4E4E-31A6-2266CAE38072}"/>
              </a:ext>
            </a:extLst>
          </p:cNvPr>
          <p:cNvSpPr>
            <a:spLocks noGrp="1"/>
          </p:cNvSpPr>
          <p:nvPr>
            <p:ph type="body" idx="1"/>
          </p:nvPr>
        </p:nvSpPr>
        <p:spPr/>
        <p:txBody>
          <a:bodyPr/>
          <a:lstStyle/>
          <a:p>
            <a:r>
              <a:rPr lang="en-US" dirty="0"/>
              <a:t>Sadly statistics show that the majority of Year 6 children (10 to 11 years) cannot swim </a:t>
            </a:r>
          </a:p>
          <a:p>
            <a:endParaRPr lang="en-US" dirty="0"/>
          </a:p>
          <a:p>
            <a:r>
              <a:rPr lang="en-US" dirty="0"/>
              <a:t>Only 25% of children leaving primary school can swim (source Swim England)  </a:t>
            </a:r>
          </a:p>
        </p:txBody>
      </p:sp>
      <p:sp>
        <p:nvSpPr>
          <p:cNvPr id="4" name="Slide Number Placeholder 3">
            <a:extLst>
              <a:ext uri="{FF2B5EF4-FFF2-40B4-BE49-F238E27FC236}">
                <a16:creationId xmlns:a16="http://schemas.microsoft.com/office/drawing/2014/main" id="{81C96201-8D73-EF3D-079D-F04AC6582F42}"/>
              </a:ext>
            </a:extLst>
          </p:cNvPr>
          <p:cNvSpPr>
            <a:spLocks noGrp="1"/>
          </p:cNvSpPr>
          <p:nvPr>
            <p:ph type="sldNum" sz="quarter" idx="5"/>
          </p:nvPr>
        </p:nvSpPr>
        <p:spPr/>
        <p:txBody>
          <a:bodyPr/>
          <a:lstStyle/>
          <a:p>
            <a:fld id="{AAAA7EBB-D388-4A34-98D9-85E853B40369}" type="slidenum">
              <a:rPr lang="en-GB" smtClean="0"/>
              <a:t>31</a:t>
            </a:fld>
            <a:endParaRPr lang="en-GB"/>
          </a:p>
        </p:txBody>
      </p:sp>
    </p:spTree>
    <p:extLst>
      <p:ext uri="{BB962C8B-B14F-4D97-AF65-F5344CB8AC3E}">
        <p14:creationId xmlns:p14="http://schemas.microsoft.com/office/powerpoint/2010/main" val="2759569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AC3EA-98EC-C756-6C9B-97B9AF36E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D91DA4-E258-18B4-5052-26175DA31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301A5-2681-55FC-9AD9-FAAEA4FC27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22F593-B0BF-C9E2-7EB5-93E6097C4C83}"/>
              </a:ext>
            </a:extLst>
          </p:cNvPr>
          <p:cNvSpPr>
            <a:spLocks noGrp="1"/>
          </p:cNvSpPr>
          <p:nvPr>
            <p:ph type="sldNum" sz="quarter" idx="5"/>
          </p:nvPr>
        </p:nvSpPr>
        <p:spPr/>
        <p:txBody>
          <a:bodyPr/>
          <a:lstStyle/>
          <a:p>
            <a:fld id="{AAAA7EBB-D388-4A34-98D9-85E853B40369}" type="slidenum">
              <a:rPr lang="en-GB" smtClean="0"/>
              <a:t>32</a:t>
            </a:fld>
            <a:endParaRPr lang="en-GB"/>
          </a:p>
        </p:txBody>
      </p:sp>
    </p:spTree>
    <p:extLst>
      <p:ext uri="{BB962C8B-B14F-4D97-AF65-F5344CB8AC3E}">
        <p14:creationId xmlns:p14="http://schemas.microsoft.com/office/powerpoint/2010/main" val="921079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20307-E351-F570-1541-F5E546C374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8B2D0-BEED-175B-BAC0-EFFD126168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BEB83-B2E2-F62E-D6CA-4B10BF6CA5EC}"/>
              </a:ext>
            </a:extLst>
          </p:cNvPr>
          <p:cNvSpPr>
            <a:spLocks noGrp="1"/>
          </p:cNvSpPr>
          <p:nvPr>
            <p:ph type="body" idx="1"/>
          </p:nvPr>
        </p:nvSpPr>
        <p:spPr/>
        <p:txBody>
          <a:bodyPr/>
          <a:lstStyle/>
          <a:p>
            <a:r>
              <a:rPr lang="en-US" dirty="0"/>
              <a:t>Excellent signage at Bridlington</a:t>
            </a:r>
          </a:p>
          <a:p>
            <a:endParaRPr lang="en-US" dirty="0"/>
          </a:p>
          <a:p>
            <a:r>
              <a:rPr lang="en-US" dirty="0"/>
              <a:t>Read the information if its not readily available search WWW</a:t>
            </a:r>
          </a:p>
        </p:txBody>
      </p:sp>
      <p:sp>
        <p:nvSpPr>
          <p:cNvPr id="4" name="Slide Number Placeholder 3">
            <a:extLst>
              <a:ext uri="{FF2B5EF4-FFF2-40B4-BE49-F238E27FC236}">
                <a16:creationId xmlns:a16="http://schemas.microsoft.com/office/drawing/2014/main" id="{105C09A6-6388-AA70-3AED-14FBDC0B3C65}"/>
              </a:ext>
            </a:extLst>
          </p:cNvPr>
          <p:cNvSpPr>
            <a:spLocks noGrp="1"/>
          </p:cNvSpPr>
          <p:nvPr>
            <p:ph type="sldNum" sz="quarter" idx="5"/>
          </p:nvPr>
        </p:nvSpPr>
        <p:spPr/>
        <p:txBody>
          <a:bodyPr/>
          <a:lstStyle/>
          <a:p>
            <a:fld id="{AAAA7EBB-D388-4A34-98D9-85E853B40369}" type="slidenum">
              <a:rPr lang="en-GB" smtClean="0"/>
              <a:t>33</a:t>
            </a:fld>
            <a:endParaRPr lang="en-GB"/>
          </a:p>
        </p:txBody>
      </p:sp>
    </p:spTree>
    <p:extLst>
      <p:ext uri="{BB962C8B-B14F-4D97-AF65-F5344CB8AC3E}">
        <p14:creationId xmlns:p14="http://schemas.microsoft.com/office/powerpoint/2010/main" val="19971015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Inflatable toys, </a:t>
            </a:r>
            <a:r>
              <a:rPr lang="en-GB" dirty="0" err="1"/>
              <a:t>lilos</a:t>
            </a:r>
            <a:r>
              <a:rPr lang="en-GB" dirty="0"/>
              <a:t>, and air mattresses are for the pool not open water. Even on calm days, winds and currents can quickly carry you away from shore. Stay safe and leave inflatable toys on dry land when heading to the beach.</a:t>
            </a:r>
            <a:br>
              <a:rPr lang="en-GB" dirty="0"/>
            </a:br>
            <a:endParaRPr lang="en-US" dirty="0"/>
          </a:p>
        </p:txBody>
      </p:sp>
      <p:sp>
        <p:nvSpPr>
          <p:cNvPr id="4" name="Slide Number Placeholder 3"/>
          <p:cNvSpPr>
            <a:spLocks noGrp="1"/>
          </p:cNvSpPr>
          <p:nvPr>
            <p:ph type="sldNum" sz="quarter" idx="5"/>
          </p:nvPr>
        </p:nvSpPr>
        <p:spPr/>
        <p:txBody>
          <a:bodyPr/>
          <a:lstStyle/>
          <a:p>
            <a:fld id="{AAAA7EBB-D388-4A34-98D9-85E853B40369}" type="slidenum">
              <a:rPr lang="en-GB" smtClean="0"/>
              <a:t>34</a:t>
            </a:fld>
            <a:endParaRPr lang="en-GB"/>
          </a:p>
        </p:txBody>
      </p:sp>
      <p:pic>
        <p:nvPicPr>
          <p:cNvPr id="6" name="Picture 5">
            <a:extLst>
              <a:ext uri="{FF2B5EF4-FFF2-40B4-BE49-F238E27FC236}">
                <a16:creationId xmlns:a16="http://schemas.microsoft.com/office/drawing/2014/main" id="{454977E5-D452-6774-84F0-98EA8BCCD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079" y="1434025"/>
            <a:ext cx="3742006" cy="2504050"/>
          </a:xfrm>
          <a:prstGeom prst="rect">
            <a:avLst/>
          </a:prstGeom>
        </p:spPr>
      </p:pic>
    </p:spTree>
    <p:extLst>
      <p:ext uri="{BB962C8B-B14F-4D97-AF65-F5344CB8AC3E}">
        <p14:creationId xmlns:p14="http://schemas.microsoft.com/office/powerpoint/2010/main" val="353179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03E89-3F2D-778C-AE0C-53AE1906E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F1ECA-6067-03A8-BD00-DD50D02177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08F593-EC11-8063-3579-E37BE7EE5096}"/>
              </a:ext>
            </a:extLst>
          </p:cNvPr>
          <p:cNvSpPr>
            <a:spLocks noGrp="1"/>
          </p:cNvSpPr>
          <p:nvPr>
            <p:ph type="body" idx="1"/>
          </p:nvPr>
        </p:nvSpPr>
        <p:spPr/>
        <p:txBody>
          <a:bodyPr/>
          <a:lstStyle/>
          <a:p>
            <a:br>
              <a:rPr lang="en-GB" dirty="0"/>
            </a:br>
            <a:r>
              <a:rPr lang="en-GB" sz="1200" b="1" i="0" kern="1200" dirty="0">
                <a:solidFill>
                  <a:schemeClr val="tx1"/>
                </a:solidFill>
                <a:effectLst/>
                <a:latin typeface="+mn-lt"/>
                <a:ea typeface="+mn-ea"/>
                <a:cs typeface="+mn-cs"/>
              </a:rPr>
              <a:t>Key Steps for Children (Aged 1 to 12)</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Check the Scene:</a:t>
            </a:r>
            <a:r>
              <a:rPr lang="en-GB" sz="1200" b="0" i="0" kern="1200" dirty="0">
                <a:solidFill>
                  <a:schemeClr val="tx1"/>
                </a:solidFill>
                <a:effectLst/>
                <a:latin typeface="+mn-lt"/>
                <a:ea typeface="+mn-ea"/>
                <a:cs typeface="+mn-cs"/>
              </a:rPr>
              <a:t> Ensure it is safe before approaching.</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Assess Responsiveness:</a:t>
            </a:r>
            <a:r>
              <a:rPr lang="en-GB" sz="1200" b="0" i="0" kern="1200" dirty="0">
                <a:solidFill>
                  <a:schemeClr val="tx1"/>
                </a:solidFill>
                <a:effectLst/>
                <a:latin typeface="+mn-lt"/>
                <a:ea typeface="+mn-ea"/>
                <a:cs typeface="+mn-cs"/>
              </a:rPr>
              <a:t> Gently shake the child's shoulders and ask loudly, "Are you alright?" </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Open the Airway:</a:t>
            </a:r>
            <a:r>
              <a:rPr lang="en-GB" sz="1200" b="0" i="0" kern="1200" dirty="0">
                <a:solidFill>
                  <a:schemeClr val="tx1"/>
                </a:solidFill>
                <a:effectLst/>
                <a:latin typeface="+mn-lt"/>
                <a:ea typeface="+mn-ea"/>
                <a:cs typeface="+mn-cs"/>
              </a:rPr>
              <a:t> Place one hand on the forehead, gently tilt the head back, and lift the chin. Look, listen, and feel for normal breathing for no more than 10 seconds. </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Give Rescue Breaths:</a:t>
            </a:r>
            <a:r>
              <a:rPr lang="en-GB" sz="1200" b="0" i="0" kern="1200" dirty="0">
                <a:solidFill>
                  <a:schemeClr val="tx1"/>
                </a:solidFill>
                <a:effectLst/>
                <a:latin typeface="+mn-lt"/>
                <a:ea typeface="+mn-ea"/>
                <a:cs typeface="+mn-cs"/>
              </a:rPr>
              <a:t> If they are not breathing normally, pinch the nose and make a seal with your mouth over theirs. Give 5 initial breaths. </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Chest Compressions:</a:t>
            </a:r>
            <a:r>
              <a:rPr lang="en-GB" sz="1200" b="0" i="0" kern="1200" dirty="0">
                <a:solidFill>
                  <a:schemeClr val="tx1"/>
                </a:solidFill>
                <a:effectLst/>
                <a:latin typeface="+mn-lt"/>
                <a:ea typeface="+mn-ea"/>
                <a:cs typeface="+mn-cs"/>
              </a:rPr>
              <a:t> Place the heel of one hand in the centre of the chest. Push down by about one-third of the chest's depth (approx. 5 cm or 2 inches).</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Cycle:</a:t>
            </a:r>
            <a:r>
              <a:rPr lang="en-GB" sz="1200" b="0" i="0" kern="1200" dirty="0">
                <a:solidFill>
                  <a:schemeClr val="tx1"/>
                </a:solidFill>
                <a:effectLst/>
                <a:latin typeface="+mn-lt"/>
                <a:ea typeface="+mn-ea"/>
                <a:cs typeface="+mn-cs"/>
              </a:rPr>
              <a:t> Perform 30 chest compressions, followed by 2 rescue breaths. Repeat this cycle.</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Key Steps for Infants (Under 12 months)</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Airway:</a:t>
            </a:r>
            <a:r>
              <a:rPr lang="en-GB" sz="1200" b="0" i="0" kern="1200" dirty="0">
                <a:solidFill>
                  <a:schemeClr val="tx1"/>
                </a:solidFill>
                <a:effectLst/>
                <a:latin typeface="+mn-lt"/>
                <a:ea typeface="+mn-ea"/>
                <a:cs typeface="+mn-cs"/>
              </a:rPr>
              <a:t> Tilt the head back </a:t>
            </a:r>
            <a:r>
              <a:rPr lang="en-GB" sz="1200" b="0" i="1" kern="1200" dirty="0">
                <a:solidFill>
                  <a:schemeClr val="tx1"/>
                </a:solidFill>
                <a:effectLst/>
                <a:latin typeface="+mn-lt"/>
                <a:ea typeface="+mn-ea"/>
                <a:cs typeface="+mn-cs"/>
              </a:rPr>
              <a:t>very slightly</a:t>
            </a:r>
            <a:r>
              <a:rPr lang="en-GB" sz="1200" b="0" i="0" kern="1200" dirty="0">
                <a:solidFill>
                  <a:schemeClr val="tx1"/>
                </a:solidFill>
                <a:effectLst/>
                <a:latin typeface="+mn-lt"/>
                <a:ea typeface="+mn-ea"/>
                <a:cs typeface="+mn-cs"/>
              </a:rPr>
              <a:t> to a neutral position.</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Breaths:</a:t>
            </a:r>
            <a:r>
              <a:rPr lang="en-GB" sz="1200" b="0" i="0" kern="1200" dirty="0">
                <a:solidFill>
                  <a:schemeClr val="tx1"/>
                </a:solidFill>
                <a:effectLst/>
                <a:latin typeface="+mn-lt"/>
                <a:ea typeface="+mn-ea"/>
                <a:cs typeface="+mn-cs"/>
              </a:rPr>
              <a:t> Cover both the infant's mouth and nose with your mouth and use gentle puffs of air instead of a forceful blow.</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Compressions:</a:t>
            </a:r>
            <a:r>
              <a:rPr lang="en-GB" sz="1200" b="0" i="0" kern="1200" dirty="0">
                <a:solidFill>
                  <a:schemeClr val="tx1"/>
                </a:solidFill>
                <a:effectLst/>
                <a:latin typeface="+mn-lt"/>
                <a:ea typeface="+mn-ea"/>
                <a:cs typeface="+mn-cs"/>
              </a:rPr>
              <a:t> Use two fingers in the centre of the chest for a single rescuer. If another rescuer is present, use the two thumb-encircling hands technique. Press down about 4 cm (1.5 inches).</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Essential Tips</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Call 999:</a:t>
            </a:r>
            <a:r>
              <a:rPr lang="en-GB" sz="1200" b="0" i="0" kern="1200" dirty="0">
                <a:solidFill>
                  <a:schemeClr val="tx1"/>
                </a:solidFill>
                <a:effectLst/>
                <a:latin typeface="+mn-lt"/>
                <a:ea typeface="+mn-ea"/>
                <a:cs typeface="+mn-cs"/>
              </a:rPr>
              <a:t> Call emergency services and put the phone on speaker immediately. If you are alone with an unresponsive child, perform 1 minute of CPR before calling. </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Remove Obstructions:</a:t>
            </a:r>
            <a:r>
              <a:rPr lang="en-GB" sz="1200" b="0" i="0" kern="1200" dirty="0">
                <a:solidFill>
                  <a:schemeClr val="tx1"/>
                </a:solidFill>
                <a:effectLst/>
                <a:latin typeface="+mn-lt"/>
                <a:ea typeface="+mn-ea"/>
                <a:cs typeface="+mn-cs"/>
              </a:rPr>
              <a:t> Look in the mouth and remove any visible blockages before giving breaths. </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Follow Training:</a:t>
            </a:r>
            <a:r>
              <a:rPr lang="en-GB" sz="1200" b="0" i="0" kern="1200" dirty="0">
                <a:solidFill>
                  <a:schemeClr val="tx1"/>
                </a:solidFill>
                <a:effectLst/>
                <a:latin typeface="+mn-lt"/>
                <a:ea typeface="+mn-ea"/>
                <a:cs typeface="+mn-cs"/>
              </a:rPr>
              <a:t> For localized, official guidance, review the paediatric protocols detailed by the </a:t>
            </a:r>
            <a:r>
              <a:rPr lang="en-GB" sz="1200" b="0" i="0" u="sng" kern="1200" dirty="0">
                <a:solidFill>
                  <a:schemeClr val="tx1"/>
                </a:solidFill>
                <a:effectLst/>
                <a:latin typeface="+mn-lt"/>
                <a:ea typeface="+mn-ea"/>
                <a:cs typeface="+mn-cs"/>
                <a:hlinkClick r:id="rId3"/>
              </a:rPr>
              <a:t>Resuscitation Council UK</a:t>
            </a:r>
            <a:r>
              <a:rPr lang="en-GB" sz="1200" b="0" i="0" kern="1200" dirty="0">
                <a:solidFill>
                  <a:schemeClr val="tx1"/>
                </a:solidFill>
                <a:effectLst/>
                <a:latin typeface="+mn-lt"/>
                <a:ea typeface="+mn-ea"/>
                <a:cs typeface="+mn-cs"/>
              </a:rPr>
              <a:t> or the </a:t>
            </a:r>
            <a:r>
              <a:rPr lang="en-GB" sz="1200" b="0" i="0" u="sng" kern="1200" dirty="0">
                <a:solidFill>
                  <a:schemeClr val="tx1"/>
                </a:solidFill>
                <a:effectLst/>
                <a:latin typeface="+mn-lt"/>
                <a:ea typeface="+mn-ea"/>
                <a:cs typeface="+mn-cs"/>
                <a:hlinkClick r:id="rId4"/>
              </a:rPr>
              <a:t>British Heart Foundation</a:t>
            </a:r>
            <a:r>
              <a:rPr lang="en-GB" sz="1200" b="0" i="0" kern="1200" dirty="0">
                <a:solidFill>
                  <a:schemeClr val="tx1"/>
                </a:solidFill>
                <a:effectLst/>
                <a:latin typeface="+mn-lt"/>
                <a:ea typeface="+mn-ea"/>
                <a:cs typeface="+mn-cs"/>
              </a:rPr>
              <a:t>. </a:t>
            </a:r>
          </a:p>
          <a:p>
            <a:endParaRPr lang="en-US" dirty="0"/>
          </a:p>
        </p:txBody>
      </p:sp>
      <p:sp>
        <p:nvSpPr>
          <p:cNvPr id="4" name="Slide Number Placeholder 3">
            <a:extLst>
              <a:ext uri="{FF2B5EF4-FFF2-40B4-BE49-F238E27FC236}">
                <a16:creationId xmlns:a16="http://schemas.microsoft.com/office/drawing/2014/main" id="{54C85E87-3893-FA2E-F03F-0A396E5C81AB}"/>
              </a:ext>
            </a:extLst>
          </p:cNvPr>
          <p:cNvSpPr>
            <a:spLocks noGrp="1"/>
          </p:cNvSpPr>
          <p:nvPr>
            <p:ph type="sldNum" sz="quarter" idx="5"/>
          </p:nvPr>
        </p:nvSpPr>
        <p:spPr/>
        <p:txBody>
          <a:bodyPr/>
          <a:lstStyle/>
          <a:p>
            <a:fld id="{AAAA7EBB-D388-4A34-98D9-85E853B40369}" type="slidenum">
              <a:rPr lang="en-GB" smtClean="0"/>
              <a:t>35</a:t>
            </a:fld>
            <a:endParaRPr lang="en-GB"/>
          </a:p>
        </p:txBody>
      </p:sp>
      <p:pic>
        <p:nvPicPr>
          <p:cNvPr id="6" name="Picture 5">
            <a:extLst>
              <a:ext uri="{FF2B5EF4-FFF2-40B4-BE49-F238E27FC236}">
                <a16:creationId xmlns:a16="http://schemas.microsoft.com/office/drawing/2014/main" id="{20578624-A7D8-59C3-1D12-74A272CA0C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079" y="1434025"/>
            <a:ext cx="3742006" cy="2504050"/>
          </a:xfrm>
          <a:prstGeom prst="rect">
            <a:avLst/>
          </a:prstGeom>
        </p:spPr>
      </p:pic>
    </p:spTree>
    <p:extLst>
      <p:ext uri="{BB962C8B-B14F-4D97-AF65-F5344CB8AC3E}">
        <p14:creationId xmlns:p14="http://schemas.microsoft.com/office/powerpoint/2010/main" val="1175637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DDD62-D0CE-2ABF-5B4B-80F23BB76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6BFBD-7716-2F92-6ADB-C933A7BFD6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93CE64-F1AB-45F4-806B-45A704199414}"/>
              </a:ext>
            </a:extLst>
          </p:cNvPr>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Stay within your depth and enter the water slowly and safely, sudden drop‑offs and cold shock can catch anyone out.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Know your limits and protect yourself.  </a:t>
            </a:r>
            <a:br>
              <a:rPr lang="en-GB" dirty="0"/>
            </a:br>
            <a:br>
              <a:rPr lang="en-GB" dirty="0"/>
            </a:br>
            <a:r>
              <a:rPr lang="en-GB" sz="1200" b="0" i="0" u="none" strike="noStrike" kern="1200" dirty="0">
                <a:solidFill>
                  <a:schemeClr val="tx1"/>
                </a:solidFill>
                <a:effectLst/>
                <a:latin typeface="+mn-lt"/>
                <a:ea typeface="+mn-ea"/>
                <a:cs typeface="+mn-cs"/>
              </a:rPr>
              <a:t>For more water safety advice head to </a:t>
            </a:r>
            <a:r>
              <a:rPr lang="en-GB" sz="1200" b="0" i="0" kern="1200" dirty="0">
                <a:solidFill>
                  <a:schemeClr val="tx1"/>
                </a:solidFill>
                <a:effectLst/>
                <a:latin typeface="+mn-lt"/>
                <a:ea typeface="+mn-ea"/>
                <a:cs typeface="+mn-cs"/>
                <a:hlinkClick r:id="rId3"/>
              </a:rPr>
              <a:t>www.watersafety.ie</a:t>
            </a:r>
            <a:br>
              <a:rPr lang="en-GB" dirty="0"/>
            </a:br>
            <a:endParaRPr lang="en-US" dirty="0"/>
          </a:p>
        </p:txBody>
      </p:sp>
      <p:sp>
        <p:nvSpPr>
          <p:cNvPr id="4" name="Slide Number Placeholder 3">
            <a:extLst>
              <a:ext uri="{FF2B5EF4-FFF2-40B4-BE49-F238E27FC236}">
                <a16:creationId xmlns:a16="http://schemas.microsoft.com/office/drawing/2014/main" id="{F810601A-B044-8597-B46B-E33D7E3269D7}"/>
              </a:ext>
            </a:extLst>
          </p:cNvPr>
          <p:cNvSpPr>
            <a:spLocks noGrp="1"/>
          </p:cNvSpPr>
          <p:nvPr>
            <p:ph type="sldNum" sz="quarter" idx="5"/>
          </p:nvPr>
        </p:nvSpPr>
        <p:spPr/>
        <p:txBody>
          <a:bodyPr/>
          <a:lstStyle/>
          <a:p>
            <a:fld id="{AAAA7EBB-D388-4A34-98D9-85E853B40369}" type="slidenum">
              <a:rPr lang="en-GB" smtClean="0"/>
              <a:t>36</a:t>
            </a:fld>
            <a:endParaRPr lang="en-GB"/>
          </a:p>
        </p:txBody>
      </p:sp>
      <p:pic>
        <p:nvPicPr>
          <p:cNvPr id="6" name="Picture 5">
            <a:extLst>
              <a:ext uri="{FF2B5EF4-FFF2-40B4-BE49-F238E27FC236}">
                <a16:creationId xmlns:a16="http://schemas.microsoft.com/office/drawing/2014/main" id="{B31DF7EA-1DDB-25C0-6A46-7D467F403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079" y="1434025"/>
            <a:ext cx="3742006" cy="2504050"/>
          </a:xfrm>
          <a:prstGeom prst="rect">
            <a:avLst/>
          </a:prstGeom>
        </p:spPr>
      </p:pic>
    </p:spTree>
    <p:extLst>
      <p:ext uri="{BB962C8B-B14F-4D97-AF65-F5344CB8AC3E}">
        <p14:creationId xmlns:p14="http://schemas.microsoft.com/office/powerpoint/2010/main" val="1771427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AAA9C-6224-6887-5A5B-48B44FF84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AF4AC-6322-5823-AE38-129B00D720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6CB581-93C6-414D-381D-28688BDD3AFE}"/>
              </a:ext>
            </a:extLst>
          </p:cNvPr>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 child who enjoys the water will usually make more progress than a child who feels pressured in it.</a:t>
            </a:r>
            <a:br>
              <a:rPr lang="en-GB" dirty="0"/>
            </a:br>
            <a:endParaRPr lang="en-GB" dirty="0"/>
          </a:p>
          <a:p>
            <a:r>
              <a:rPr lang="en-GB" sz="1200" b="0" i="0" u="none" strike="noStrike" kern="1200" dirty="0">
                <a:solidFill>
                  <a:schemeClr val="tx1"/>
                </a:solidFill>
                <a:effectLst/>
                <a:latin typeface="+mn-lt"/>
                <a:ea typeface="+mn-ea"/>
                <a:cs typeface="+mn-cs"/>
              </a:rPr>
              <a:t>That’s why “just put your face in” often doesn’t work.</a:t>
            </a:r>
            <a:br>
              <a:rPr lang="en-GB" dirty="0"/>
            </a:br>
            <a:endParaRPr lang="en-GB" dirty="0"/>
          </a:p>
          <a:p>
            <a:r>
              <a:rPr lang="en-GB" sz="1200" b="0" i="0" u="none" strike="noStrike" kern="1200" dirty="0">
                <a:solidFill>
                  <a:schemeClr val="tx1"/>
                </a:solidFill>
                <a:effectLst/>
                <a:latin typeface="+mn-lt"/>
                <a:ea typeface="+mn-ea"/>
                <a:cs typeface="+mn-cs"/>
              </a:rPr>
              <a:t>But “Can you make bubbles like a whale?”</a:t>
            </a:r>
            <a:br>
              <a:rPr lang="en-GB" dirty="0"/>
            </a:br>
            <a:endParaRPr lang="en-GB" dirty="0"/>
          </a:p>
          <a:p>
            <a:r>
              <a:rPr lang="en-GB" sz="1200" b="0" i="0" u="none" strike="noStrike" kern="1200" dirty="0">
                <a:solidFill>
                  <a:schemeClr val="tx1"/>
                </a:solidFill>
                <a:effectLst/>
                <a:latin typeface="+mn-lt"/>
                <a:ea typeface="+mn-ea"/>
                <a:cs typeface="+mn-cs"/>
              </a:rPr>
              <a:t>“Can you catch the treasure?”</a:t>
            </a:r>
            <a:br>
              <a:rPr lang="en-GB" dirty="0"/>
            </a:br>
            <a:endParaRPr lang="en-GB" dirty="0"/>
          </a:p>
          <a:p>
            <a:r>
              <a:rPr lang="en-GB" sz="1200" b="0" i="0" u="none" strike="noStrike" kern="1200" dirty="0">
                <a:solidFill>
                  <a:schemeClr val="tx1"/>
                </a:solidFill>
                <a:effectLst/>
                <a:latin typeface="+mn-lt"/>
                <a:ea typeface="+mn-ea"/>
                <a:cs typeface="+mn-cs"/>
              </a:rPr>
              <a:t>“Can you float like a starfish?”</a:t>
            </a:r>
            <a:br>
              <a:rPr lang="en-GB" dirty="0"/>
            </a:br>
            <a:endParaRPr lang="en-GB" dirty="0"/>
          </a:p>
          <a:p>
            <a:r>
              <a:rPr lang="en-GB" sz="1200" b="0" i="0" u="none" strike="noStrike" kern="1200" dirty="0">
                <a:solidFill>
                  <a:schemeClr val="tx1"/>
                </a:solidFill>
                <a:effectLst/>
                <a:latin typeface="+mn-lt"/>
                <a:ea typeface="+mn-ea"/>
                <a:cs typeface="+mn-cs"/>
              </a:rPr>
              <a:t>That feels different. Same skill.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Completely different experience.</a:t>
            </a:r>
            <a:endParaRPr lang="en-GB" dirty="0"/>
          </a:p>
          <a:p>
            <a:endParaRPr lang="en-GB" dirty="0"/>
          </a:p>
          <a:p>
            <a:r>
              <a:rPr lang="en-GB" dirty="0"/>
              <a:t>A US website with huge range of useful ideas and advice for parents.</a:t>
            </a:r>
          </a:p>
          <a:p>
            <a:br>
              <a:rPr lang="en-GB" dirty="0"/>
            </a:br>
            <a:r>
              <a:rPr lang="en-GB" dirty="0"/>
              <a:t>https://</a:t>
            </a:r>
            <a:r>
              <a:rPr lang="en-GB" dirty="0" err="1"/>
              <a:t>judahbrownproject.org</a:t>
            </a:r>
            <a:endParaRPr lang="en-GB" dirty="0"/>
          </a:p>
          <a:p>
            <a:endParaRPr lang="en-GB" dirty="0"/>
          </a:p>
          <a:p>
            <a:r>
              <a:rPr lang="en-GB" sz="1200" b="0" i="0" u="none" strike="noStrike" kern="1200" dirty="0">
                <a:solidFill>
                  <a:schemeClr val="tx1"/>
                </a:solidFill>
                <a:effectLst/>
                <a:latin typeface="+mn-lt"/>
                <a:ea typeface="+mn-ea"/>
                <a:cs typeface="+mn-cs"/>
              </a:rPr>
              <a:t>This 4th of July weekend, Harris County (Houston area) saw 3 child drownings. </a:t>
            </a:r>
            <a:br>
              <a:rPr lang="en-GB" dirty="0"/>
            </a:br>
            <a:br>
              <a:rPr lang="en-GB" dirty="0"/>
            </a:br>
            <a:r>
              <a:rPr lang="en-GB" sz="1200" b="0" i="0" u="none" strike="noStrike" kern="1200" dirty="0">
                <a:solidFill>
                  <a:schemeClr val="tx1"/>
                </a:solidFill>
                <a:effectLst/>
                <a:latin typeface="+mn-lt"/>
                <a:ea typeface="+mn-ea"/>
                <a:cs typeface="+mn-cs"/>
              </a:rPr>
              <a:t>A five-year-old was in a pool full of people and drowned anyway. His mom and Aunt were on the other side of the pool when someone found him, unresponsive in the water. He later died.</a:t>
            </a:r>
            <a:br>
              <a:rPr lang="en-GB" dirty="0"/>
            </a:br>
            <a:br>
              <a:rPr lang="en-GB" dirty="0"/>
            </a:br>
            <a:r>
              <a:rPr lang="en-GB" sz="1200" b="0" i="0" u="none" strike="noStrike" kern="1200" dirty="0">
                <a:solidFill>
                  <a:schemeClr val="tx1"/>
                </a:solidFill>
                <a:effectLst/>
                <a:latin typeface="+mn-lt"/>
                <a:ea typeface="+mn-ea"/>
                <a:cs typeface="+mn-cs"/>
              </a:rPr>
              <a:t>An 8-year-old was found in a pool and is currently at the hospital. No further details are known at this time.</a:t>
            </a:r>
            <a:br>
              <a:rPr lang="en-GB" dirty="0"/>
            </a:br>
            <a:br>
              <a:rPr lang="en-GB" dirty="0"/>
            </a:br>
            <a:r>
              <a:rPr lang="en-GB" sz="1200" b="0" i="0" u="none" strike="noStrike" kern="1200" dirty="0">
                <a:solidFill>
                  <a:schemeClr val="tx1"/>
                </a:solidFill>
                <a:effectLst/>
                <a:latin typeface="+mn-lt"/>
                <a:ea typeface="+mn-ea"/>
                <a:cs typeface="+mn-cs"/>
              </a:rPr>
              <a:t>A 2-year-old and a 72-year-old were both found in a small pond with a walking path around it, in a </a:t>
            </a:r>
            <a:r>
              <a:rPr lang="en-GB" sz="1200" b="0" i="0" u="none" strike="noStrike" kern="1200" dirty="0" err="1">
                <a:solidFill>
                  <a:schemeClr val="tx1"/>
                </a:solidFill>
                <a:effectLst/>
                <a:latin typeface="+mn-lt"/>
                <a:ea typeface="+mn-ea"/>
                <a:cs typeface="+mn-cs"/>
              </a:rPr>
              <a:t>neighborhood</a:t>
            </a:r>
            <a:r>
              <a:rPr lang="en-GB" sz="1200" b="0" i="0" u="none" strike="noStrike" kern="1200" dirty="0">
                <a:solidFill>
                  <a:schemeClr val="tx1"/>
                </a:solidFill>
                <a:effectLst/>
                <a:latin typeface="+mn-lt"/>
                <a:ea typeface="+mn-ea"/>
                <a:cs typeface="+mn-cs"/>
              </a:rPr>
              <a:t> in Cypress. It’s the type of pond that is commonly found in </a:t>
            </a:r>
            <a:r>
              <a:rPr lang="en-GB" sz="1200" b="0" i="0" u="none" strike="noStrike" kern="1200" dirty="0" err="1">
                <a:solidFill>
                  <a:schemeClr val="tx1"/>
                </a:solidFill>
                <a:effectLst/>
                <a:latin typeface="+mn-lt"/>
                <a:ea typeface="+mn-ea"/>
                <a:cs typeface="+mn-cs"/>
              </a:rPr>
              <a:t>neighborhoods</a:t>
            </a:r>
            <a:r>
              <a:rPr lang="en-GB" sz="1200" b="0" i="0" u="none" strike="noStrike" kern="1200" dirty="0">
                <a:solidFill>
                  <a:schemeClr val="tx1"/>
                </a:solidFill>
                <a:effectLst/>
                <a:latin typeface="+mn-lt"/>
                <a:ea typeface="+mn-ea"/>
                <a:cs typeface="+mn-cs"/>
              </a:rPr>
              <a:t> across the city of Houston. Both died.</a:t>
            </a:r>
            <a:br>
              <a:rPr lang="en-GB" dirty="0"/>
            </a:br>
            <a:br>
              <a:rPr lang="en-GB" dirty="0"/>
            </a:br>
            <a:r>
              <a:rPr lang="en-GB" sz="1200" b="0" i="0" u="none" strike="noStrike" kern="1200" dirty="0">
                <a:solidFill>
                  <a:schemeClr val="tx1"/>
                </a:solidFill>
                <a:effectLst/>
                <a:latin typeface="+mn-lt"/>
                <a:ea typeface="+mn-ea"/>
                <a:cs typeface="+mn-cs"/>
              </a:rPr>
              <a:t>Friends, July sees more drownings every year in the USA than any other month. </a:t>
            </a:r>
            <a:br>
              <a:rPr lang="en-GB" dirty="0"/>
            </a:br>
            <a:br>
              <a:rPr lang="en-GB" dirty="0"/>
            </a:br>
            <a:r>
              <a:rPr lang="en-GB" sz="1200" b="0" i="0" u="none" strike="noStrike" kern="1200" dirty="0">
                <a:solidFill>
                  <a:schemeClr val="tx1"/>
                </a:solidFill>
                <a:effectLst/>
                <a:latin typeface="+mn-lt"/>
                <a:ea typeface="+mn-ea"/>
                <a:cs typeface="+mn-cs"/>
              </a:rPr>
              <a:t>These stories are the same ones that happen over and over again. </a:t>
            </a:r>
            <a:br>
              <a:rPr lang="en-GB" dirty="0"/>
            </a:br>
            <a:br>
              <a:rPr lang="en-GB" dirty="0"/>
            </a:br>
            <a:r>
              <a:rPr lang="en-GB" sz="1200" b="0" i="0" u="none" strike="noStrike" kern="1200" dirty="0">
                <a:solidFill>
                  <a:schemeClr val="tx1"/>
                </a:solidFill>
                <a:effectLst/>
                <a:latin typeface="+mn-lt"/>
                <a:ea typeface="+mn-ea"/>
                <a:cs typeface="+mn-cs"/>
              </a:rPr>
              <a:t>Yes, a child can drown in a crowded pool with lots of people around. When the pool is busy, all of the noise and activity hijacks attention away from a person who is drowning, because drownings are quiet and quick. Our brains are wired to give the most attention to the loudest, brightest, and fastest-moving things. Drowning is none of those things. Because of this, they are easy to miss. We just don't see them.</a:t>
            </a:r>
            <a:br>
              <a:rPr lang="en-GB" dirty="0"/>
            </a:br>
            <a:br>
              <a:rPr lang="en-GB" dirty="0"/>
            </a:br>
            <a:r>
              <a:rPr lang="en-GB" sz="1200" b="0" i="0" u="none" strike="noStrike" kern="1200" dirty="0">
                <a:solidFill>
                  <a:schemeClr val="tx1"/>
                </a:solidFill>
                <a:effectLst/>
                <a:latin typeface="+mn-lt"/>
                <a:ea typeface="+mn-ea"/>
                <a:cs typeface="+mn-cs"/>
              </a:rPr>
              <a:t>This is why you need to be close enough to your child at all times in and around water that you could reach your arm out and grab them if you needed to. This is why your child needs to know how to float on their back and wait for help. This is why you don’t rely on a lifeguard or friends or family to know where your child is. It is far too common that when everyone is supposed to be watching, no one is actually watching because everyone assumes someone else is doing it.</a:t>
            </a:r>
            <a:br>
              <a:rPr lang="en-GB" dirty="0"/>
            </a:br>
            <a:br>
              <a:rPr lang="en-GB" dirty="0"/>
            </a:br>
            <a:r>
              <a:rPr lang="en-GB" sz="1200" b="0" i="0" u="none" strike="noStrike" kern="1200" dirty="0">
                <a:solidFill>
                  <a:schemeClr val="tx1"/>
                </a:solidFill>
                <a:effectLst/>
                <a:latin typeface="+mn-lt"/>
                <a:ea typeface="+mn-ea"/>
                <a:cs typeface="+mn-cs"/>
              </a:rPr>
              <a:t>And yes, kids can drown in those ponds that back up to your backyard. If they do, it is even more dangerous than a pool, as you cannot see someone as clearly in natural water as you can in a pool.</a:t>
            </a:r>
            <a:br>
              <a:rPr lang="en-GB" dirty="0"/>
            </a:br>
            <a:br>
              <a:rPr lang="en-GB" dirty="0"/>
            </a:br>
            <a:r>
              <a:rPr lang="en-GB" sz="1200" b="0" i="0" u="none" strike="noStrike" kern="1200" dirty="0">
                <a:solidFill>
                  <a:schemeClr val="tx1"/>
                </a:solidFill>
                <a:effectLst/>
                <a:latin typeface="+mn-lt"/>
                <a:ea typeface="+mn-ea"/>
                <a:cs typeface="+mn-cs"/>
              </a:rPr>
              <a:t>This is why barriers are a must. Fences, locks, and alarms all help prevent a child from getting to that water. This is again why your child needs to know how to float on their back and wait for help if they do get into the water alone.</a:t>
            </a:r>
            <a:br>
              <a:rPr lang="en-GB" dirty="0"/>
            </a:br>
            <a:br>
              <a:rPr lang="en-GB" dirty="0"/>
            </a:br>
            <a:r>
              <a:rPr lang="en-GB" sz="1200" b="0" i="0" u="none" strike="noStrike" kern="1200" dirty="0">
                <a:solidFill>
                  <a:schemeClr val="tx1"/>
                </a:solidFill>
                <a:effectLst/>
                <a:latin typeface="+mn-lt"/>
                <a:ea typeface="+mn-ea"/>
                <a:cs typeface="+mn-cs"/>
              </a:rPr>
              <a:t>Drowning is fast, silent, and common, and we in the USA are in the worst month for it all year. If you haven’t been thinking about water safety before, you NEED to NOW!</a:t>
            </a:r>
            <a:endParaRPr lang="en-US" dirty="0"/>
          </a:p>
        </p:txBody>
      </p:sp>
      <p:sp>
        <p:nvSpPr>
          <p:cNvPr id="4" name="Slide Number Placeholder 3">
            <a:extLst>
              <a:ext uri="{FF2B5EF4-FFF2-40B4-BE49-F238E27FC236}">
                <a16:creationId xmlns:a16="http://schemas.microsoft.com/office/drawing/2014/main" id="{73553939-A890-51B0-4A37-38D340610E6E}"/>
              </a:ext>
            </a:extLst>
          </p:cNvPr>
          <p:cNvSpPr>
            <a:spLocks noGrp="1"/>
          </p:cNvSpPr>
          <p:nvPr>
            <p:ph type="sldNum" sz="quarter" idx="5"/>
          </p:nvPr>
        </p:nvSpPr>
        <p:spPr/>
        <p:txBody>
          <a:bodyPr/>
          <a:lstStyle/>
          <a:p>
            <a:fld id="{AAAA7EBB-D388-4A34-98D9-85E853B40369}" type="slidenum">
              <a:rPr lang="en-GB" smtClean="0"/>
              <a:t>37</a:t>
            </a:fld>
            <a:endParaRPr lang="en-GB"/>
          </a:p>
        </p:txBody>
      </p:sp>
      <p:pic>
        <p:nvPicPr>
          <p:cNvPr id="6" name="Picture 5">
            <a:extLst>
              <a:ext uri="{FF2B5EF4-FFF2-40B4-BE49-F238E27FC236}">
                <a16:creationId xmlns:a16="http://schemas.microsoft.com/office/drawing/2014/main" id="{A3322ED1-D37D-8129-9126-1E8DF0DD5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079" y="1434025"/>
            <a:ext cx="3742006" cy="2504050"/>
          </a:xfrm>
          <a:prstGeom prst="rect">
            <a:avLst/>
          </a:prstGeom>
        </p:spPr>
      </p:pic>
    </p:spTree>
    <p:extLst>
      <p:ext uri="{BB962C8B-B14F-4D97-AF65-F5344CB8AC3E}">
        <p14:creationId xmlns:p14="http://schemas.microsoft.com/office/powerpoint/2010/main" val="1430057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90A28-C01E-71B2-1200-089546A6A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809F3-AEFD-AD05-6646-AC1DBC2213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DAB01-CE9A-81FD-C867-21301AD6B142}"/>
              </a:ext>
            </a:extLst>
          </p:cNvPr>
          <p:cNvSpPr>
            <a:spLocks noGrp="1"/>
          </p:cNvSpPr>
          <p:nvPr>
            <p:ph type="body" idx="1"/>
          </p:nvPr>
        </p:nvSpPr>
        <p:spPr/>
        <p:txBody>
          <a:bodyPr/>
          <a:lstStyle/>
          <a:p>
            <a:r>
              <a:rPr lang="en-US" dirty="0"/>
              <a:t>In the UK the Swimming Teachers Association has a huge amount of useful resources </a:t>
            </a:r>
          </a:p>
          <a:p>
            <a:endParaRPr lang="en-US" dirty="0"/>
          </a:p>
          <a:p>
            <a:r>
              <a:rPr lang="en-US" dirty="0"/>
              <a:t>This video contains the main messages of the rest of this presentation </a:t>
            </a:r>
          </a:p>
          <a:p>
            <a:endParaRPr lang="en-US" dirty="0"/>
          </a:p>
          <a:p>
            <a:r>
              <a:rPr lang="en-US" dirty="0"/>
              <a:t>https://</a:t>
            </a:r>
            <a:r>
              <a:rPr lang="en-US" dirty="0" err="1"/>
              <a:t>www.youtube.com</a:t>
            </a:r>
            <a:r>
              <a:rPr lang="en-US" dirty="0"/>
              <a:t>/</a:t>
            </a:r>
            <a:r>
              <a:rPr lang="en-US" dirty="0" err="1"/>
              <a:t>watch?v</a:t>
            </a:r>
            <a:r>
              <a:rPr lang="en-US" dirty="0"/>
              <a:t>=NOO1tfwgj-s</a:t>
            </a:r>
          </a:p>
        </p:txBody>
      </p:sp>
      <p:sp>
        <p:nvSpPr>
          <p:cNvPr id="4" name="Slide Number Placeholder 3">
            <a:extLst>
              <a:ext uri="{FF2B5EF4-FFF2-40B4-BE49-F238E27FC236}">
                <a16:creationId xmlns:a16="http://schemas.microsoft.com/office/drawing/2014/main" id="{68096840-FE7C-2879-9071-9072A265BA0B}"/>
              </a:ext>
            </a:extLst>
          </p:cNvPr>
          <p:cNvSpPr>
            <a:spLocks noGrp="1"/>
          </p:cNvSpPr>
          <p:nvPr>
            <p:ph type="sldNum" sz="quarter" idx="5"/>
          </p:nvPr>
        </p:nvSpPr>
        <p:spPr/>
        <p:txBody>
          <a:bodyPr/>
          <a:lstStyle/>
          <a:p>
            <a:fld id="{AAAA7EBB-D388-4A34-98D9-85E853B40369}" type="slidenum">
              <a:rPr lang="en-GB" smtClean="0"/>
              <a:t>38</a:t>
            </a:fld>
            <a:endParaRPr lang="en-GB"/>
          </a:p>
        </p:txBody>
      </p:sp>
      <p:pic>
        <p:nvPicPr>
          <p:cNvPr id="6" name="Picture 5">
            <a:extLst>
              <a:ext uri="{FF2B5EF4-FFF2-40B4-BE49-F238E27FC236}">
                <a16:creationId xmlns:a16="http://schemas.microsoft.com/office/drawing/2014/main" id="{F8F247D0-B874-0A34-9156-C84CEBB63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079" y="1434025"/>
            <a:ext cx="3742006" cy="2504050"/>
          </a:xfrm>
          <a:prstGeom prst="rect">
            <a:avLst/>
          </a:prstGeom>
        </p:spPr>
      </p:pic>
    </p:spTree>
    <p:extLst>
      <p:ext uri="{BB962C8B-B14F-4D97-AF65-F5344CB8AC3E}">
        <p14:creationId xmlns:p14="http://schemas.microsoft.com/office/powerpoint/2010/main" val="3695637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F1ED1-E56E-1884-72CE-2ADD49D57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12773-A733-A0B4-6994-8F7D9FADB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929A5C-C4F4-6585-033A-54A59CA8A7BD}"/>
              </a:ext>
            </a:extLst>
          </p:cNvPr>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Parents: your child does not need you to be a swimming teacher.</a:t>
            </a:r>
            <a:br>
              <a:rPr lang="en-GB" dirty="0"/>
            </a:br>
            <a:endParaRPr lang="en-GB" dirty="0"/>
          </a:p>
          <a:p>
            <a:r>
              <a:rPr lang="en-GB" sz="1200" b="0" i="0" u="none" strike="noStrike" kern="1200" dirty="0">
                <a:solidFill>
                  <a:schemeClr val="tx1"/>
                </a:solidFill>
                <a:effectLst/>
                <a:latin typeface="+mn-lt"/>
                <a:ea typeface="+mn-ea"/>
                <a:cs typeface="+mn-cs"/>
              </a:rPr>
              <a:t>They need you to know what to do in the pool.</a:t>
            </a:r>
            <a:br>
              <a:rPr lang="en-GB" dirty="0"/>
            </a:br>
            <a:endParaRPr lang="en-GB" dirty="0"/>
          </a:p>
          <a:p>
            <a:r>
              <a:rPr lang="en-GB" sz="1200" b="0" i="0" u="none" strike="noStrike" kern="1200" dirty="0">
                <a:solidFill>
                  <a:schemeClr val="tx1"/>
                </a:solidFill>
                <a:effectLst/>
                <a:latin typeface="+mn-lt"/>
                <a:ea typeface="+mn-ea"/>
                <a:cs typeface="+mn-cs"/>
              </a:rPr>
              <a:t>That’s the difference.</a:t>
            </a:r>
          </a:p>
          <a:p>
            <a:br>
              <a:rPr lang="en-GB" dirty="0"/>
            </a:br>
            <a:r>
              <a:rPr lang="en-GB" sz="1200" b="0" i="0" u="none" strike="noStrike" kern="1200" dirty="0">
                <a:solidFill>
                  <a:schemeClr val="tx1"/>
                </a:solidFill>
                <a:effectLst/>
                <a:latin typeface="+mn-lt"/>
                <a:ea typeface="+mn-ea"/>
                <a:cs typeface="+mn-cs"/>
              </a:rPr>
              <a:t>You don’t need complicated drills.</a:t>
            </a:r>
            <a:br>
              <a:rPr lang="en-GB" dirty="0"/>
            </a:br>
            <a:r>
              <a:rPr lang="en-GB" sz="1200" b="0" i="0" u="none" strike="noStrike" kern="1200" dirty="0">
                <a:solidFill>
                  <a:schemeClr val="tx1"/>
                </a:solidFill>
                <a:effectLst/>
                <a:latin typeface="+mn-lt"/>
                <a:ea typeface="+mn-ea"/>
                <a:cs typeface="+mn-cs"/>
              </a:rPr>
              <a:t>You don’t need expensive equipment.</a:t>
            </a:r>
            <a:br>
              <a:rPr lang="en-GB" dirty="0"/>
            </a:br>
            <a:r>
              <a:rPr lang="en-GB" sz="1200" b="0" i="0" u="none" strike="noStrike" kern="1200" dirty="0">
                <a:solidFill>
                  <a:schemeClr val="tx1"/>
                </a:solidFill>
                <a:effectLst/>
                <a:latin typeface="+mn-lt"/>
                <a:ea typeface="+mn-ea"/>
                <a:cs typeface="+mn-cs"/>
              </a:rPr>
              <a:t>You don’t need to turn it into a formal lesson.</a:t>
            </a:r>
            <a:br>
              <a:rPr lang="en-GB" dirty="0"/>
            </a:br>
            <a:r>
              <a:rPr lang="en-GB" sz="1200" b="0" i="0" u="none" strike="noStrike" kern="1200" dirty="0">
                <a:solidFill>
                  <a:schemeClr val="tx1"/>
                </a:solidFill>
                <a:effectLst/>
                <a:latin typeface="+mn-lt"/>
                <a:ea typeface="+mn-ea"/>
                <a:cs typeface="+mn-cs"/>
              </a:rPr>
              <a:t>You just need simple games that build confidence, water skills and trust.</a:t>
            </a:r>
            <a:br>
              <a:rPr lang="en-GB" dirty="0"/>
            </a:br>
            <a:endParaRPr lang="en-US" dirty="0"/>
          </a:p>
        </p:txBody>
      </p:sp>
      <p:sp>
        <p:nvSpPr>
          <p:cNvPr id="4" name="Slide Number Placeholder 3">
            <a:extLst>
              <a:ext uri="{FF2B5EF4-FFF2-40B4-BE49-F238E27FC236}">
                <a16:creationId xmlns:a16="http://schemas.microsoft.com/office/drawing/2014/main" id="{1EA4AE46-E388-D17B-3254-B78FC893C8F6}"/>
              </a:ext>
            </a:extLst>
          </p:cNvPr>
          <p:cNvSpPr>
            <a:spLocks noGrp="1"/>
          </p:cNvSpPr>
          <p:nvPr>
            <p:ph type="sldNum" sz="quarter" idx="5"/>
          </p:nvPr>
        </p:nvSpPr>
        <p:spPr/>
        <p:txBody>
          <a:bodyPr/>
          <a:lstStyle/>
          <a:p>
            <a:fld id="{AAAA7EBB-D388-4A34-98D9-85E853B40369}" type="slidenum">
              <a:rPr lang="en-GB" smtClean="0"/>
              <a:t>39</a:t>
            </a:fld>
            <a:endParaRPr lang="en-GB"/>
          </a:p>
        </p:txBody>
      </p:sp>
      <p:pic>
        <p:nvPicPr>
          <p:cNvPr id="6" name="Picture 5">
            <a:extLst>
              <a:ext uri="{FF2B5EF4-FFF2-40B4-BE49-F238E27FC236}">
                <a16:creationId xmlns:a16="http://schemas.microsoft.com/office/drawing/2014/main" id="{D2BC5C2B-5BF2-E3F9-4023-06991717F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079" y="1434025"/>
            <a:ext cx="3742006" cy="2504050"/>
          </a:xfrm>
          <a:prstGeom prst="rect">
            <a:avLst/>
          </a:prstGeom>
        </p:spPr>
      </p:pic>
    </p:spTree>
    <p:extLst>
      <p:ext uri="{BB962C8B-B14F-4D97-AF65-F5344CB8AC3E}">
        <p14:creationId xmlns:p14="http://schemas.microsoft.com/office/powerpoint/2010/main" val="4082542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Modern UK water safety guidance increasingly pushes: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Shout</a:t>
            </a:r>
          </a:p>
          <a:p>
            <a:pPr marL="171450" lvl="0" indent="-171450">
              <a:buFontTx/>
              <a:buChar char="-"/>
            </a:pPr>
            <a:r>
              <a:rPr lang="en-GB" sz="1200" kern="1200" dirty="0">
                <a:solidFill>
                  <a:schemeClr val="tx1"/>
                </a:solidFill>
                <a:effectLst/>
                <a:latin typeface="+mn-lt"/>
                <a:ea typeface="+mn-ea"/>
                <a:cs typeface="+mn-cs"/>
              </a:rPr>
              <a:t>Reach</a:t>
            </a:r>
          </a:p>
          <a:p>
            <a:pPr marL="171450" lvl="0" indent="-171450">
              <a:buFontTx/>
              <a:buChar char="-"/>
            </a:pPr>
            <a:r>
              <a:rPr lang="en-GB" sz="1200" kern="1200" dirty="0">
                <a:solidFill>
                  <a:schemeClr val="tx1"/>
                </a:solidFill>
                <a:effectLst/>
                <a:latin typeface="+mn-lt"/>
                <a:ea typeface="+mn-ea"/>
                <a:cs typeface="+mn-cs"/>
              </a:rPr>
              <a:t>Throw</a:t>
            </a:r>
          </a:p>
          <a:p>
            <a:pPr marL="171450" lvl="0" indent="-171450">
              <a:buFontTx/>
              <a:buChar char="-"/>
            </a:pPr>
            <a:r>
              <a:rPr lang="en-GB" sz="1200" kern="1200" dirty="0">
                <a:solidFill>
                  <a:schemeClr val="tx1"/>
                </a:solidFill>
                <a:effectLst/>
                <a:latin typeface="+mn-lt"/>
                <a:ea typeface="+mn-ea"/>
                <a:cs typeface="+mn-cs"/>
              </a:rPr>
              <a:t>Call</a:t>
            </a:r>
          </a:p>
          <a:p>
            <a:pPr marL="171450" lvl="0" indent="-171450">
              <a:buFontTx/>
              <a:buChar char="-"/>
            </a:pPr>
            <a:r>
              <a:rPr lang="en-GB" sz="1200" kern="1200" dirty="0">
                <a:solidFill>
                  <a:schemeClr val="tx1"/>
                </a:solidFill>
                <a:effectLst/>
                <a:latin typeface="+mn-lt"/>
                <a:ea typeface="+mn-ea"/>
                <a:cs typeface="+mn-cs"/>
              </a:rPr>
              <a:t>Never Go</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because it is simple, memorable and works well for children.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The course should feel:</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Empowering</a:t>
            </a:r>
          </a:p>
          <a:p>
            <a:pPr marL="171450" lvl="0" indent="-171450">
              <a:buFontTx/>
              <a:buChar char="-"/>
            </a:pPr>
            <a:r>
              <a:rPr lang="en-GB" sz="1200" kern="1200" dirty="0">
                <a:solidFill>
                  <a:schemeClr val="tx1"/>
                </a:solidFill>
                <a:effectLst/>
                <a:latin typeface="+mn-lt"/>
                <a:ea typeface="+mn-ea"/>
                <a:cs typeface="+mn-cs"/>
              </a:rPr>
              <a:t>Memorable</a:t>
            </a:r>
          </a:p>
          <a:p>
            <a:pPr marL="171450" lvl="0" indent="-171450">
              <a:buFontTx/>
              <a:buChar char="-"/>
            </a:pPr>
            <a:r>
              <a:rPr lang="en-GB" sz="1200" kern="1200" dirty="0">
                <a:solidFill>
                  <a:schemeClr val="tx1"/>
                </a:solidFill>
                <a:effectLst/>
                <a:latin typeface="+mn-lt"/>
                <a:ea typeface="+mn-ea"/>
                <a:cs typeface="+mn-cs"/>
              </a:rPr>
              <a:t>Active</a:t>
            </a:r>
          </a:p>
          <a:p>
            <a:pPr marL="171450" lvl="0" indent="-171450">
              <a:buFontTx/>
              <a:buChar char="-"/>
            </a:pPr>
            <a:r>
              <a:rPr lang="en-GB" sz="1200" kern="1200" dirty="0">
                <a:solidFill>
                  <a:schemeClr val="tx1"/>
                </a:solidFill>
                <a:effectLst/>
                <a:latin typeface="+mn-lt"/>
                <a:ea typeface="+mn-ea"/>
                <a:cs typeface="+mn-cs"/>
              </a:rPr>
              <a:t>Serious but fun </a:t>
            </a:r>
          </a:p>
          <a:p>
            <a:endParaRPr lang="en-GB" dirty="0"/>
          </a:p>
        </p:txBody>
      </p:sp>
      <p:sp>
        <p:nvSpPr>
          <p:cNvPr id="4" name="Slide Number Placeholder 3"/>
          <p:cNvSpPr>
            <a:spLocks noGrp="1"/>
          </p:cNvSpPr>
          <p:nvPr>
            <p:ph type="sldNum" sz="quarter" idx="5"/>
          </p:nvPr>
        </p:nvSpPr>
        <p:spPr/>
        <p:txBody>
          <a:bodyPr/>
          <a:lstStyle/>
          <a:p>
            <a:fld id="{AAAA7EBB-D388-4A34-98D9-85E853B40369}" type="slidenum">
              <a:rPr lang="en-GB" smtClean="0"/>
              <a:t>4</a:t>
            </a:fld>
            <a:endParaRPr lang="en-GB"/>
          </a:p>
        </p:txBody>
      </p:sp>
    </p:spTree>
    <p:extLst>
      <p:ext uri="{BB962C8B-B14F-4D97-AF65-F5344CB8AC3E}">
        <p14:creationId xmlns:p14="http://schemas.microsoft.com/office/powerpoint/2010/main" val="1564042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B476C-9CA6-7203-37CB-C9BA70F5D1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B31E30-5A1A-CA70-0A1A-896A5847F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011D55-168A-3B50-F9DD-B72262F6C9BB}"/>
              </a:ext>
            </a:extLst>
          </p:cNvPr>
          <p:cNvSpPr>
            <a:spLocks noGrp="1"/>
          </p:cNvSpPr>
          <p:nvPr>
            <p:ph type="body" idx="1"/>
          </p:nvPr>
        </p:nvSpPr>
        <p:spPr/>
        <p:txBody>
          <a:bodyPr/>
          <a:lstStyle/>
          <a:p>
            <a:r>
              <a:rPr lang="en-US" dirty="0"/>
              <a:t>Real life rescue</a:t>
            </a:r>
          </a:p>
          <a:p>
            <a:endParaRPr lang="en-US" dirty="0"/>
          </a:p>
          <a:p>
            <a:r>
              <a:rPr lang="en-US" dirty="0"/>
              <a:t>Notice use of a pole and low body </a:t>
            </a:r>
            <a:r>
              <a:rPr lang="en-US" dirty="0" err="1"/>
              <a:t>centre</a:t>
            </a:r>
            <a:r>
              <a:rPr lang="en-US" dirty="0"/>
              <a:t> of gravity </a:t>
            </a:r>
          </a:p>
        </p:txBody>
      </p:sp>
      <p:sp>
        <p:nvSpPr>
          <p:cNvPr id="4" name="Slide Number Placeholder 3">
            <a:extLst>
              <a:ext uri="{FF2B5EF4-FFF2-40B4-BE49-F238E27FC236}">
                <a16:creationId xmlns:a16="http://schemas.microsoft.com/office/drawing/2014/main" id="{6B79BB1C-50B6-BA85-4EB7-527D1130D883}"/>
              </a:ext>
            </a:extLst>
          </p:cNvPr>
          <p:cNvSpPr>
            <a:spLocks noGrp="1"/>
          </p:cNvSpPr>
          <p:nvPr>
            <p:ph type="sldNum" sz="quarter" idx="5"/>
          </p:nvPr>
        </p:nvSpPr>
        <p:spPr/>
        <p:txBody>
          <a:bodyPr/>
          <a:lstStyle/>
          <a:p>
            <a:fld id="{AAAA7EBB-D388-4A34-98D9-85E853B40369}" type="slidenum">
              <a:rPr lang="en-GB" smtClean="0"/>
              <a:t>40</a:t>
            </a:fld>
            <a:endParaRPr lang="en-GB"/>
          </a:p>
        </p:txBody>
      </p:sp>
    </p:spTree>
    <p:extLst>
      <p:ext uri="{BB962C8B-B14F-4D97-AF65-F5344CB8AC3E}">
        <p14:creationId xmlns:p14="http://schemas.microsoft.com/office/powerpoint/2010/main" val="22367316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23306-DB8A-8FCB-369F-A1C33A6B8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1366E-D71A-82B9-95AB-D3B7087F08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8D87FF-9D68-706D-1A00-273C98523819}"/>
              </a:ext>
            </a:extLst>
          </p:cNvPr>
          <p:cNvSpPr>
            <a:spLocks noGrp="1"/>
          </p:cNvSpPr>
          <p:nvPr>
            <p:ph type="body" idx="1"/>
          </p:nvPr>
        </p:nvSpPr>
        <p:spPr/>
        <p:txBody>
          <a:bodyPr/>
          <a:lstStyle/>
          <a:p>
            <a:r>
              <a:rPr lang="en-US" b="1" dirty="0">
                <a:solidFill>
                  <a:srgbClr val="FF0000"/>
                </a:solidFill>
              </a:rPr>
              <a:t>USE SLIDE WITH CAUTION FOR APPROPRIATE PARTICIPANTS ONLY</a:t>
            </a:r>
          </a:p>
          <a:p>
            <a:endParaRPr lang="en-US" dirty="0"/>
          </a:p>
          <a:p>
            <a:r>
              <a:rPr lang="en-US" dirty="0"/>
              <a:t>Arthur Fery article c/o Simin Briggs Telegraph 08/07/26 </a:t>
            </a:r>
          </a:p>
          <a:p>
            <a:endParaRPr lang="en-US" dirty="0"/>
          </a:p>
          <a:p>
            <a:r>
              <a:rPr lang="en-US" dirty="0"/>
              <a:t>UK tennis player who got to the Wimbledon semi finals in 2026</a:t>
            </a:r>
          </a:p>
          <a:p>
            <a:endParaRPr lang="en-US" dirty="0"/>
          </a:p>
          <a:p>
            <a:r>
              <a:rPr lang="en-US" dirty="0"/>
              <a:t>Arthur says he took up cliff jumping at 15 to hone his mental strength </a:t>
            </a:r>
          </a:p>
          <a:p>
            <a:endParaRPr lang="en-US" dirty="0"/>
          </a:p>
          <a:p>
            <a:r>
              <a:rPr lang="en-US" dirty="0"/>
              <a:t>He claims not to be a risk taker but did this type if thing to work on losing fear and overcoming fear </a:t>
            </a:r>
          </a:p>
          <a:p>
            <a:endParaRPr lang="en-US" dirty="0"/>
          </a:p>
          <a:p>
            <a:r>
              <a:rPr lang="en-US" dirty="0"/>
              <a:t>However he got talked out of doing more by his parents as it wasn’t the smartest thing for a prospective professional athlete to do </a:t>
            </a:r>
          </a:p>
        </p:txBody>
      </p:sp>
      <p:sp>
        <p:nvSpPr>
          <p:cNvPr id="4" name="Slide Number Placeholder 3">
            <a:extLst>
              <a:ext uri="{FF2B5EF4-FFF2-40B4-BE49-F238E27FC236}">
                <a16:creationId xmlns:a16="http://schemas.microsoft.com/office/drawing/2014/main" id="{28E2F72C-7C27-43B8-6A82-D376566FC254}"/>
              </a:ext>
            </a:extLst>
          </p:cNvPr>
          <p:cNvSpPr>
            <a:spLocks noGrp="1"/>
          </p:cNvSpPr>
          <p:nvPr>
            <p:ph type="sldNum" sz="quarter" idx="5"/>
          </p:nvPr>
        </p:nvSpPr>
        <p:spPr/>
        <p:txBody>
          <a:bodyPr/>
          <a:lstStyle/>
          <a:p>
            <a:fld id="{AAAA7EBB-D388-4A34-98D9-85E853B40369}" type="slidenum">
              <a:rPr lang="en-GB" smtClean="0"/>
              <a:t>41</a:t>
            </a:fld>
            <a:endParaRPr lang="en-GB"/>
          </a:p>
        </p:txBody>
      </p:sp>
    </p:spTree>
    <p:extLst>
      <p:ext uri="{BB962C8B-B14F-4D97-AF65-F5344CB8AC3E}">
        <p14:creationId xmlns:p14="http://schemas.microsoft.com/office/powerpoint/2010/main" val="36973109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975FE-6C27-70D8-8BD5-BDB1EE36E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7F76C-793C-F264-0EC4-29165DD225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3E479F-8277-1FAB-3D66-F36DA0068522}"/>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Last year locally only Active Humber and the local RLSS created activity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With a years notice there could be far bigger push in 2027. KKC can offer a selection of activities throughout that week 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RLSS UK’s Drowning Prevention Week is an annual, water safety campaign designed to educate children and young adults in water safety and lifesaving skills.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Drowning Prevention Week educates children aged 5 to 17 each June with crucial water safety advice just before the summer holidays, when young people are outdoors more and need these skills and knowledge most, so everyone can enjoy water safely.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RLSS are calling on all carers, schools, lifesaving clubs, leisure operators and water-related businesses to participate.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Powerful video from a previous year</a:t>
            </a:r>
          </a:p>
          <a:p>
            <a:endParaRPr lang="en-GB" sz="1200" b="0" i="0" kern="1200" dirty="0">
              <a:solidFill>
                <a:schemeClr val="tx1"/>
              </a:solidFill>
              <a:effectLst/>
              <a:latin typeface="+mn-lt"/>
              <a:ea typeface="+mn-ea"/>
              <a:cs typeface="+mn-cs"/>
              <a:hlinkClick r:id="rId3"/>
            </a:endParaRPr>
          </a:p>
          <a:p>
            <a:r>
              <a:rPr lang="en-GB" sz="1200" b="0" i="0" kern="1200" dirty="0">
                <a:solidFill>
                  <a:schemeClr val="tx1"/>
                </a:solidFill>
                <a:effectLst/>
                <a:latin typeface="+mn-lt"/>
                <a:ea typeface="+mn-ea"/>
                <a:cs typeface="+mn-cs"/>
                <a:hlinkClick r:id="rId3"/>
              </a:rPr>
              <a:t>https://youtu.be/cHw7c9Nj08U?is=a71f7QKvqicUa2mY</a:t>
            </a:r>
            <a:endParaRPr lang="en-GB" sz="1200" b="0" i="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7CA6EBBB-FC3C-2FF5-9E47-D86DD147A5F9}"/>
              </a:ext>
            </a:extLst>
          </p:cNvPr>
          <p:cNvSpPr>
            <a:spLocks noGrp="1"/>
          </p:cNvSpPr>
          <p:nvPr>
            <p:ph type="sldNum" sz="quarter" idx="5"/>
          </p:nvPr>
        </p:nvSpPr>
        <p:spPr/>
        <p:txBody>
          <a:bodyPr/>
          <a:lstStyle/>
          <a:p>
            <a:fld id="{AAAA7EBB-D388-4A34-98D9-85E853B40369}" type="slidenum">
              <a:rPr lang="en-GB" smtClean="0"/>
              <a:t>42</a:t>
            </a:fld>
            <a:endParaRPr lang="en-GB"/>
          </a:p>
        </p:txBody>
      </p:sp>
    </p:spTree>
    <p:extLst>
      <p:ext uri="{BB962C8B-B14F-4D97-AF65-F5344CB8AC3E}">
        <p14:creationId xmlns:p14="http://schemas.microsoft.com/office/powerpoint/2010/main" val="614601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EE1CE-2512-0E83-D3BF-B370BC10A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66D1DC-61C7-923C-5E9B-ACFED2607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139F6-4D5B-C8EF-B05F-EE63EAA45BBC}"/>
              </a:ext>
            </a:extLst>
          </p:cNvPr>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World Drowning Prevention Day 25 July 2026 </a:t>
            </a:r>
            <a:r>
              <a:rPr lang="en-GB" sz="1200" b="0" i="0" kern="1200" dirty="0">
                <a:solidFill>
                  <a:schemeClr val="tx1"/>
                </a:solidFill>
                <a:effectLst/>
                <a:latin typeface="+mn-lt"/>
                <a:ea typeface="+mn-ea"/>
                <a:cs typeface="+mn-cs"/>
              </a:rPr>
              <a:t>is a global advocacy event recognised around the world.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Established by the World Health Organization (WHO), it highlights the tragic and profound impact of drowning on families and communities, as well as the life-saving solutions that prevent it.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April 2021, the United Nations (UN) General Assembly affirmed drowning as a preventable global public health issue and declared 25 July as World Drowning Prevention Day.</a:t>
            </a:r>
          </a:p>
          <a:p>
            <a:br>
              <a:rPr lang="en-GB" dirty="0"/>
            </a:br>
            <a:r>
              <a:rPr lang="en-GB" sz="1200" b="0" i="0" kern="1200" dirty="0">
                <a:solidFill>
                  <a:schemeClr val="tx1"/>
                </a:solidFill>
                <a:effectLst/>
                <a:latin typeface="+mn-lt"/>
                <a:ea typeface="+mn-ea"/>
                <a:cs typeface="+mn-cs"/>
              </a:rPr>
              <a:t>Find Your Float is the National Water Safety Forum’s campaign for World Drowning Prevention Day. The campaign encourages as many people as possible to learn a lifesaving skill – the science-backed self-rescue technique of floating.</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If you get into trouble in the water, knowing how to float can save your life. But we all float differently. By practising how to float in a safe and supported environment, people can learn what floating looks and feels like for them, better preparing them for an emergency situation.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National Water Safety Forum members and partners across the UK will be organising events and activities to help people find their float from 21 to 25 July 2026. </a:t>
            </a:r>
          </a:p>
          <a:p>
            <a:br>
              <a:rPr lang="en-GB" dirty="0"/>
            </a:br>
            <a:r>
              <a:rPr lang="en-GB" sz="1200" b="0" i="0" u="none" strike="noStrike" kern="1200" dirty="0">
                <a:solidFill>
                  <a:schemeClr val="tx1"/>
                </a:solidFill>
                <a:effectLst/>
                <a:latin typeface="+mn-lt"/>
                <a:ea typeface="+mn-ea"/>
                <a:cs typeface="+mn-cs"/>
              </a:rPr>
              <a:t>Drowning doesn’t have a single cause, or a single solution. But it can be prevented. Drowning is an issue that affects every nation of the world.  </a:t>
            </a:r>
            <a:br>
              <a:rPr lang="en-GB" dirty="0"/>
            </a:br>
            <a:br>
              <a:rPr lang="en-GB" dirty="0"/>
            </a:br>
            <a:r>
              <a:rPr lang="en-GB" sz="1200" b="0" i="0" u="none" strike="noStrike" kern="1200" dirty="0">
                <a:solidFill>
                  <a:schemeClr val="tx1"/>
                </a:solidFill>
                <a:effectLst/>
                <a:latin typeface="+mn-lt"/>
                <a:ea typeface="+mn-ea"/>
                <a:cs typeface="+mn-cs"/>
              </a:rPr>
              <a:t>Globally, more than 230,000 people lose their lives to drowning every year. Drowning predominately impacts children and young people, with more than nine in 10 deaths occurring in low and middle-income countries, highlighting that vulnerable communities are most at risk. </a:t>
            </a:r>
            <a:br>
              <a:rPr lang="en-GB" dirty="0"/>
            </a:br>
            <a:br>
              <a:rPr lang="en-GB" dirty="0"/>
            </a:br>
            <a:r>
              <a:rPr lang="en-GB" sz="1200" b="0" i="0" u="none" strike="noStrike" kern="1200" dirty="0">
                <a:solidFill>
                  <a:schemeClr val="tx1"/>
                </a:solidFill>
                <a:effectLst/>
                <a:latin typeface="+mn-lt"/>
                <a:ea typeface="+mn-ea"/>
                <a:cs typeface="+mn-cs"/>
              </a:rPr>
              <a:t>Together, we can help ensure more people enjoy the water safely - because anyone can drown, no one should. </a:t>
            </a:r>
            <a:br>
              <a:rPr lang="en-GB" dirty="0"/>
            </a:br>
            <a:endParaRPr lang="en-US" dirty="0"/>
          </a:p>
        </p:txBody>
      </p:sp>
      <p:sp>
        <p:nvSpPr>
          <p:cNvPr id="4" name="Slide Number Placeholder 3">
            <a:extLst>
              <a:ext uri="{FF2B5EF4-FFF2-40B4-BE49-F238E27FC236}">
                <a16:creationId xmlns:a16="http://schemas.microsoft.com/office/drawing/2014/main" id="{06B37579-7C57-94FA-4DB8-76264D6F236C}"/>
              </a:ext>
            </a:extLst>
          </p:cNvPr>
          <p:cNvSpPr>
            <a:spLocks noGrp="1"/>
          </p:cNvSpPr>
          <p:nvPr>
            <p:ph type="sldNum" sz="quarter" idx="5"/>
          </p:nvPr>
        </p:nvSpPr>
        <p:spPr/>
        <p:txBody>
          <a:bodyPr/>
          <a:lstStyle/>
          <a:p>
            <a:fld id="{AAAA7EBB-D388-4A34-98D9-85E853B40369}" type="slidenum">
              <a:rPr lang="en-GB" smtClean="0"/>
              <a:t>43</a:t>
            </a:fld>
            <a:endParaRPr lang="en-GB"/>
          </a:p>
        </p:txBody>
      </p:sp>
    </p:spTree>
    <p:extLst>
      <p:ext uri="{BB962C8B-B14F-4D97-AF65-F5344CB8AC3E}">
        <p14:creationId xmlns:p14="http://schemas.microsoft.com/office/powerpoint/2010/main" val="2363245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Hull the first participants were given a certificate of achievement and a free swimming session </a:t>
            </a:r>
          </a:p>
        </p:txBody>
      </p:sp>
      <p:sp>
        <p:nvSpPr>
          <p:cNvPr id="4" name="Slide Number Placeholder 3"/>
          <p:cNvSpPr>
            <a:spLocks noGrp="1"/>
          </p:cNvSpPr>
          <p:nvPr>
            <p:ph type="sldNum" sz="quarter" idx="5"/>
          </p:nvPr>
        </p:nvSpPr>
        <p:spPr/>
        <p:txBody>
          <a:bodyPr/>
          <a:lstStyle/>
          <a:p>
            <a:fld id="{AAAA7EBB-D388-4A34-98D9-85E853B40369}" type="slidenum">
              <a:rPr lang="en-GB" smtClean="0"/>
              <a:t>44</a:t>
            </a:fld>
            <a:endParaRPr lang="en-GB"/>
          </a:p>
        </p:txBody>
      </p:sp>
      <p:pic>
        <p:nvPicPr>
          <p:cNvPr id="6" name="Picture 5">
            <a:extLst>
              <a:ext uri="{FF2B5EF4-FFF2-40B4-BE49-F238E27FC236}">
                <a16:creationId xmlns:a16="http://schemas.microsoft.com/office/drawing/2014/main" id="{7EDC5068-6037-974E-C0A7-B3316B90E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5" y="112543"/>
            <a:ext cx="6569612" cy="4116558"/>
          </a:xfrm>
          <a:prstGeom prst="rect">
            <a:avLst/>
          </a:prstGeom>
        </p:spPr>
      </p:pic>
    </p:spTree>
    <p:extLst>
      <p:ext uri="{BB962C8B-B14F-4D97-AF65-F5344CB8AC3E}">
        <p14:creationId xmlns:p14="http://schemas.microsoft.com/office/powerpoint/2010/main" val="37219861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64BCE-2681-0024-8056-5D52C8B49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B74265-F887-28C6-4813-3346F45D88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009DB-7BAD-F0BD-370D-A6D76E5287BF}"/>
              </a:ext>
            </a:extLst>
          </p:cNvPr>
          <p:cNvSpPr>
            <a:spLocks noGrp="1"/>
          </p:cNvSpPr>
          <p:nvPr>
            <p:ph type="body" idx="1"/>
          </p:nvPr>
        </p:nvSpPr>
        <p:spPr/>
        <p:txBody>
          <a:bodyPr/>
          <a:lstStyle/>
          <a:p>
            <a:r>
              <a:rPr lang="en-US" dirty="0"/>
              <a:t>There is no intention to hold the intellectual rights of</a:t>
            </a:r>
            <a:r>
              <a:rPr lang="en-US" baseline="0" dirty="0"/>
              <a:t> this material </a:t>
            </a:r>
          </a:p>
          <a:p>
            <a:endParaRPr lang="en-US" baseline="0" dirty="0"/>
          </a:p>
          <a:p>
            <a:r>
              <a:rPr lang="en-US" baseline="0" dirty="0"/>
              <a:t>Full recognition is given to those whose material have been used</a:t>
            </a:r>
          </a:p>
          <a:p>
            <a:endParaRPr lang="en-US" baseline="0" dirty="0"/>
          </a:p>
          <a:p>
            <a:r>
              <a:rPr lang="en-US" baseline="0" dirty="0"/>
              <a:t>The greater the collective effort is made on reducing unnecessary drownings the better </a:t>
            </a:r>
          </a:p>
          <a:p>
            <a:endParaRPr lang="en-US" baseline="0" dirty="0"/>
          </a:p>
          <a:p>
            <a:r>
              <a:rPr lang="en-US" baseline="0" dirty="0"/>
              <a:t>In the UK a greater emphasis needs to be made on ensuring that all those under 11 years can at least swim 25m </a:t>
            </a:r>
          </a:p>
          <a:p>
            <a:endParaRPr lang="en-US" baseline="0" dirty="0"/>
          </a:p>
          <a:p>
            <a:r>
              <a:rPr lang="en-GB" sz="1200" b="0" i="0" u="none" strike="noStrike" kern="1200" dirty="0">
                <a:solidFill>
                  <a:schemeClr val="tx1"/>
                </a:solidFill>
                <a:effectLst/>
                <a:latin typeface="+mn-lt"/>
                <a:ea typeface="+mn-ea"/>
                <a:cs typeface="+mn-cs"/>
              </a:rPr>
              <a:t>Starting September 2026, </a:t>
            </a:r>
            <a:r>
              <a:rPr lang="en-GB" dirty="0"/>
              <a:t>water safety education becomes a statutory requirement in England's RSHE (Relationships, Sex, and Health Education) curriculum</a:t>
            </a:r>
            <a:r>
              <a:rPr lang="en-GB" sz="1200" b="0" i="0" u="none" strike="noStrike" kern="1200" dirty="0">
                <a:solidFill>
                  <a:schemeClr val="tx1"/>
                </a:solidFill>
                <a:effectLst/>
                <a:latin typeface="+mn-lt"/>
                <a:ea typeface="+mn-ea"/>
                <a:cs typeface="+mn-cs"/>
              </a:rPr>
              <a:t>. Schools must now teach students to recognize risks and stay safe around water using the Water Safety Code, while foundational swimming lessons remain compulsory in Key Stages 1 and 2</a:t>
            </a:r>
            <a:endParaRPr lang="en-US" baseline="0" dirty="0"/>
          </a:p>
          <a:p>
            <a:endParaRPr lang="en-US" baseline="0" dirty="0"/>
          </a:p>
          <a:p>
            <a:r>
              <a:rPr lang="en-US" baseline="0" dirty="0"/>
              <a:t>One of the challenges is a national shortage of swimming teachers</a:t>
            </a:r>
            <a:endParaRPr lang="en-US" dirty="0"/>
          </a:p>
        </p:txBody>
      </p:sp>
      <p:sp>
        <p:nvSpPr>
          <p:cNvPr id="4" name="Slide Number Placeholder 3">
            <a:extLst>
              <a:ext uri="{FF2B5EF4-FFF2-40B4-BE49-F238E27FC236}">
                <a16:creationId xmlns:a16="http://schemas.microsoft.com/office/drawing/2014/main" id="{3531D6C0-0B1A-777B-3F7C-B6A1ED4552A4}"/>
              </a:ext>
            </a:extLst>
          </p:cNvPr>
          <p:cNvSpPr>
            <a:spLocks noGrp="1"/>
          </p:cNvSpPr>
          <p:nvPr>
            <p:ph type="sldNum" sz="quarter" idx="5"/>
          </p:nvPr>
        </p:nvSpPr>
        <p:spPr/>
        <p:txBody>
          <a:bodyPr/>
          <a:lstStyle/>
          <a:p>
            <a:fld id="{AAAA7EBB-D388-4A34-98D9-85E853B40369}" type="slidenum">
              <a:rPr lang="en-GB" smtClean="0"/>
              <a:t>45</a:t>
            </a:fld>
            <a:endParaRPr lang="en-GB"/>
          </a:p>
        </p:txBody>
      </p:sp>
    </p:spTree>
    <p:extLst>
      <p:ext uri="{BB962C8B-B14F-4D97-AF65-F5344CB8AC3E}">
        <p14:creationId xmlns:p14="http://schemas.microsoft.com/office/powerpoint/2010/main" val="1477922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 successful water safety course for ages 8 to 16 must balance vital life-saving knowledge with engaging hands-on practice.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Ideally you should group participants by age (e.g., 8–11 and 12–16) to keep the content development-appropriate.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Core Theory Topics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Theory sessions should be highly visual, interactive, and focused on risk assessment.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Water Safety Code: Spotting hazards, obeying safety signs, and knowing who to call in an emergency.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Cold Water Shock: Understanding the physical reaction to cold water and the "Float to Live" technique.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Hidden Dangers: Recognizing currents, undertows, sudden depth changes, and water quality issues.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Peer Pressure: Learning how to say no to dangerous water challenges or dares.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Emergency Signalling: Understanding how to attract attention without panicking.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Practical Water Activities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Practical sessions must be conducted in a controlled environment (like a pool) before ever transitioning to open water.</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"Float to Live" Drill: Practicing tilting the head back, keeping the mouth clear, and relaxing to fight cold water shock.</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Safe Entries and Exits: Teaching the "slide-in" entry to check depth and debris instead of diving blindly.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Dry Rescue Techniques: Practicing reach-and-throw rescues using ropes, branches, or rescue rings (never swimming out to a victim).</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Huddle and Heat Escape Lessening Posture (HELP): Teaching group and individual floating positions to conserve body heat.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Survival Swimming: Practicing sculling, treading water, and swimming fully clothed to simulate real falls.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Ideas of Delivery Methods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1. The "Dry-to-Wet" Progression</a:t>
            </a:r>
          </a:p>
          <a:p>
            <a:r>
              <a:rPr lang="en-GB" sz="1200" b="0" i="0" kern="1200" dirty="0">
                <a:solidFill>
                  <a:schemeClr val="tx1"/>
                </a:solidFill>
                <a:effectLst/>
                <a:latin typeface="+mn-lt"/>
                <a:ea typeface="+mn-ea"/>
                <a:cs typeface="+mn-cs"/>
              </a:rPr>
              <a:t>Spend the first 25% of the class on land doing interactive theory.</a:t>
            </a:r>
          </a:p>
          <a:p>
            <a:r>
              <a:rPr lang="en-GB" sz="1200" b="0" i="0" kern="1200" dirty="0">
                <a:solidFill>
                  <a:schemeClr val="tx1"/>
                </a:solidFill>
                <a:effectLst/>
                <a:latin typeface="+mn-lt"/>
                <a:ea typeface="+mn-ea"/>
                <a:cs typeface="+mn-cs"/>
              </a:rPr>
              <a:t>Spend the remaining 75% in the water putting that exact theory into immediate practice.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2. Gamified Learning</a:t>
            </a:r>
          </a:p>
          <a:p>
            <a:r>
              <a:rPr lang="en-GB" sz="1200" b="0" i="0" kern="1200" dirty="0">
                <a:solidFill>
                  <a:schemeClr val="tx1"/>
                </a:solidFill>
                <a:effectLst/>
                <a:latin typeface="+mn-lt"/>
                <a:ea typeface="+mn-ea"/>
                <a:cs typeface="+mn-cs"/>
              </a:rPr>
              <a:t>Use quizzes, scavenger hunts for safety signs, and role-playing scenarios for the theory parts.</a:t>
            </a:r>
          </a:p>
          <a:p>
            <a:r>
              <a:rPr lang="en-GB" sz="1200" b="0" i="0" kern="1200" dirty="0">
                <a:solidFill>
                  <a:schemeClr val="tx1"/>
                </a:solidFill>
                <a:effectLst/>
                <a:latin typeface="+mn-lt"/>
                <a:ea typeface="+mn-ea"/>
                <a:cs typeface="+mn-cs"/>
              </a:rPr>
              <a:t>Turn dry rescues into a friendly competition (e.g., who can throw the rescue line closest to a target).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3. Differentiated Coaching</a:t>
            </a:r>
          </a:p>
          <a:p>
            <a:r>
              <a:rPr lang="en-GB" sz="1200" b="0" i="0" kern="1200" dirty="0">
                <a:solidFill>
                  <a:schemeClr val="tx1"/>
                </a:solidFill>
                <a:effectLst/>
                <a:latin typeface="+mn-lt"/>
                <a:ea typeface="+mn-ea"/>
                <a:cs typeface="+mn-cs"/>
              </a:rPr>
              <a:t>Ages 8–11: Focus on clear rules, memorable slogans, basic swimming competency, and always staying with an adult.</a:t>
            </a:r>
          </a:p>
          <a:p>
            <a:r>
              <a:rPr lang="en-GB" sz="1200" b="0" i="0" kern="1200" dirty="0">
                <a:solidFill>
                  <a:schemeClr val="tx1"/>
                </a:solidFill>
                <a:effectLst/>
                <a:latin typeface="+mn-lt"/>
                <a:ea typeface="+mn-ea"/>
                <a:cs typeface="+mn-cs"/>
              </a:rPr>
              <a:t>Ages 12–16: Focus on real-world rescue scenarios, risk calculation, leadership skills, and the dangers of alcohol or drugs near water.</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4. Scenario-Based Simulations</a:t>
            </a:r>
          </a:p>
          <a:p>
            <a:r>
              <a:rPr lang="en-GB" sz="1200" b="0" i="0" kern="1200" dirty="0">
                <a:solidFill>
                  <a:schemeClr val="tx1"/>
                </a:solidFill>
                <a:effectLst/>
                <a:latin typeface="+mn-lt"/>
                <a:ea typeface="+mn-ea"/>
                <a:cs typeface="+mn-cs"/>
              </a:rPr>
              <a:t>Create safe, unexpected challenges.</a:t>
            </a:r>
          </a:p>
          <a:p>
            <a:r>
              <a:rPr lang="en-GB" sz="1200" b="0" i="0" kern="1200" dirty="0">
                <a:solidFill>
                  <a:schemeClr val="tx1"/>
                </a:solidFill>
                <a:effectLst/>
                <a:latin typeface="+mn-lt"/>
                <a:ea typeface="+mn-ea"/>
                <a:cs typeface="+mn-cs"/>
              </a:rPr>
              <a:t>Blow a whistle unannounced and have everyone immediately shift into a survival float or a HELP huddle. Heat Escape Lessening Posture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Safety and Logistics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Ratios: Maintain a strict lifeguard-to-student ratio (ideally 1:8 or better depending on local regulations).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Assessments: Run a quick swim assessment on day one to gauge everyone's comfort level.</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Gear: Provide properly fitted life jackets for specific deep-water or open-water simulations. Throw lines, balls, noodles, sticks etc </a:t>
            </a:r>
            <a:endParaRPr lang="en-GB" sz="1200" b="0" u="sng" kern="1200" dirty="0">
              <a:solidFill>
                <a:schemeClr val="tx1"/>
              </a:solidFill>
              <a:effectLst/>
              <a:latin typeface="+mn-lt"/>
              <a:ea typeface="+mn-ea"/>
              <a:cs typeface="+mn-cs"/>
            </a:endParaRPr>
          </a:p>
          <a:p>
            <a:endParaRPr lang="en-GB" sz="1200" b="0" u="sng" kern="1200" dirty="0">
              <a:solidFill>
                <a:schemeClr val="tx1"/>
              </a:solidFill>
              <a:effectLst/>
              <a:latin typeface="+mn-lt"/>
              <a:ea typeface="+mn-ea"/>
              <a:cs typeface="+mn-cs"/>
            </a:endParaRPr>
          </a:p>
          <a:p>
            <a:r>
              <a:rPr lang="en-GB" sz="1200" b="0" u="sng" kern="1200" dirty="0">
                <a:solidFill>
                  <a:schemeClr val="tx1"/>
                </a:solidFill>
                <a:effectLst/>
                <a:latin typeface="+mn-lt"/>
                <a:ea typeface="+mn-ea"/>
                <a:cs typeface="+mn-cs"/>
              </a:rPr>
              <a:t>Core Safety Messages (repeated constantly)</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 Four Survival Rules</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1. Stop and Think</a:t>
            </a:r>
          </a:p>
          <a:p>
            <a:r>
              <a:rPr lang="en-GB" sz="1200" b="0" kern="1200" dirty="0">
                <a:solidFill>
                  <a:schemeClr val="tx1"/>
                </a:solidFill>
                <a:effectLst/>
                <a:latin typeface="+mn-lt"/>
                <a:ea typeface="+mn-ea"/>
                <a:cs typeface="+mn-cs"/>
              </a:rPr>
              <a:t>2. Stay Together</a:t>
            </a:r>
          </a:p>
          <a:p>
            <a:r>
              <a:rPr lang="en-GB" sz="1200" b="0" kern="1200" dirty="0">
                <a:solidFill>
                  <a:schemeClr val="tx1"/>
                </a:solidFill>
                <a:effectLst/>
                <a:latin typeface="+mn-lt"/>
                <a:ea typeface="+mn-ea"/>
                <a:cs typeface="+mn-cs"/>
              </a:rPr>
              <a:t>3. Float on Your Back</a:t>
            </a:r>
          </a:p>
          <a:p>
            <a:r>
              <a:rPr lang="en-GB" sz="1200" b="0" kern="1200" dirty="0">
                <a:solidFill>
                  <a:schemeClr val="tx1"/>
                </a:solidFill>
                <a:effectLst/>
                <a:latin typeface="+mn-lt"/>
                <a:ea typeface="+mn-ea"/>
                <a:cs typeface="+mn-cs"/>
              </a:rPr>
              <a:t>4. Call 999</a:t>
            </a:r>
          </a:p>
          <a:p>
            <a:endParaRPr lang="en-GB" dirty="0"/>
          </a:p>
        </p:txBody>
      </p:sp>
      <p:sp>
        <p:nvSpPr>
          <p:cNvPr id="4" name="Slide Number Placeholder 3"/>
          <p:cNvSpPr>
            <a:spLocks noGrp="1"/>
          </p:cNvSpPr>
          <p:nvPr>
            <p:ph type="sldNum" sz="quarter" idx="5"/>
          </p:nvPr>
        </p:nvSpPr>
        <p:spPr/>
        <p:txBody>
          <a:bodyPr/>
          <a:lstStyle/>
          <a:p>
            <a:fld id="{AAAA7EBB-D388-4A34-98D9-85E853B40369}" type="slidenum">
              <a:rPr lang="en-GB" smtClean="0"/>
              <a:t>5</a:t>
            </a:fld>
            <a:endParaRPr lang="en-GB"/>
          </a:p>
        </p:txBody>
      </p:sp>
    </p:spTree>
    <p:extLst>
      <p:ext uri="{BB962C8B-B14F-4D97-AF65-F5344CB8AC3E}">
        <p14:creationId xmlns:p14="http://schemas.microsoft.com/office/powerpoint/2010/main" val="95310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Hull is surrounded by risk:</a:t>
            </a:r>
          </a:p>
          <a:p>
            <a:pPr marL="171450" lvl="0" indent="-171450">
              <a:buFontTx/>
              <a:buChar char="-"/>
            </a:pPr>
            <a:r>
              <a:rPr lang="en-GB" sz="1200" kern="1200" dirty="0">
                <a:solidFill>
                  <a:schemeClr val="tx1"/>
                </a:solidFill>
                <a:effectLst/>
                <a:latin typeface="+mn-lt"/>
                <a:ea typeface="+mn-ea"/>
                <a:cs typeface="+mn-cs"/>
              </a:rPr>
              <a:t>The River Hull</a:t>
            </a:r>
          </a:p>
          <a:p>
            <a:pPr marL="171450" lvl="0" indent="-171450">
              <a:buFontTx/>
              <a:buChar char="-"/>
            </a:pPr>
            <a:r>
              <a:rPr lang="en-GB" sz="1200" kern="1200" dirty="0">
                <a:solidFill>
                  <a:schemeClr val="tx1"/>
                </a:solidFill>
                <a:effectLst/>
                <a:latin typeface="+mn-lt"/>
                <a:ea typeface="+mn-ea"/>
                <a:cs typeface="+mn-cs"/>
              </a:rPr>
              <a:t>Humber Estuary</a:t>
            </a:r>
          </a:p>
          <a:p>
            <a:pPr marL="171450" lvl="0" indent="-171450">
              <a:buFontTx/>
              <a:buChar char="-"/>
            </a:pPr>
            <a:r>
              <a:rPr lang="en-GB" sz="1200" kern="1200" dirty="0">
                <a:solidFill>
                  <a:schemeClr val="tx1"/>
                </a:solidFill>
                <a:effectLst/>
                <a:latin typeface="+mn-lt"/>
                <a:ea typeface="+mn-ea"/>
                <a:cs typeface="+mn-cs"/>
              </a:rPr>
              <a:t>Drains, docks, marinas and flood channels</a:t>
            </a:r>
          </a:p>
          <a:p>
            <a:pPr marL="171450" lvl="0" indent="-171450">
              <a:buFontTx/>
              <a:buChar char="-"/>
            </a:pPr>
            <a:r>
              <a:rPr lang="en-GB" sz="1200" kern="1200" dirty="0">
                <a:solidFill>
                  <a:schemeClr val="tx1"/>
                </a:solidFill>
                <a:effectLst/>
                <a:latin typeface="+mn-lt"/>
                <a:ea typeface="+mn-ea"/>
                <a:cs typeface="+mn-cs"/>
              </a:rPr>
              <a:t>Fishing ponds and lakes</a:t>
            </a:r>
          </a:p>
          <a:p>
            <a:pPr marL="171450" lvl="0" indent="-171450">
              <a:buFontTx/>
              <a:buChar char="-"/>
            </a:pPr>
            <a:r>
              <a:rPr lang="en-GB" sz="1200" kern="1200" dirty="0">
                <a:solidFill>
                  <a:schemeClr val="tx1"/>
                </a:solidFill>
                <a:effectLst/>
                <a:latin typeface="+mn-lt"/>
                <a:ea typeface="+mn-ea"/>
                <a:cs typeface="+mn-cs"/>
              </a:rPr>
              <a:t>Tidal water</a:t>
            </a:r>
          </a:p>
          <a:p>
            <a:pPr marL="171450" lvl="0" indent="-171450">
              <a:buFontTx/>
              <a:buChar char="-"/>
            </a:pPr>
            <a:r>
              <a:rPr lang="en-GB" sz="1200" kern="1200" dirty="0">
                <a:solidFill>
                  <a:schemeClr val="tx1"/>
                </a:solidFill>
                <a:effectLst/>
                <a:latin typeface="+mn-lt"/>
                <a:ea typeface="+mn-ea"/>
                <a:cs typeface="+mn-cs"/>
              </a:rPr>
              <a:t>Flood events</a:t>
            </a:r>
          </a:p>
          <a:p>
            <a:pPr marL="171450" lvl="0" indent="-171450">
              <a:buFontTx/>
              <a:buChar char="-"/>
            </a:pPr>
            <a:r>
              <a:rPr lang="en-GB" sz="1200" kern="1200" dirty="0">
                <a:solidFill>
                  <a:schemeClr val="tx1"/>
                </a:solidFill>
                <a:effectLst/>
                <a:latin typeface="+mn-lt"/>
                <a:ea typeface="+mn-ea"/>
                <a:cs typeface="+mn-cs"/>
              </a:rPr>
              <a:t>Ice covered deep water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massively underestimate:</a:t>
            </a:r>
          </a:p>
          <a:p>
            <a:endParaRPr lang="en-GB"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current speed</a:t>
            </a:r>
          </a:p>
          <a:p>
            <a:pPr marL="171450" lvl="0" indent="-171450">
              <a:buFontTx/>
              <a:buChar char="-"/>
            </a:pPr>
            <a:r>
              <a:rPr lang="en-GB" sz="1200" kern="1200" dirty="0">
                <a:solidFill>
                  <a:schemeClr val="tx1"/>
                </a:solidFill>
                <a:effectLst/>
                <a:latin typeface="+mn-lt"/>
                <a:ea typeface="+mn-ea"/>
                <a:cs typeface="+mn-cs"/>
              </a:rPr>
              <a:t>rip tides</a:t>
            </a:r>
          </a:p>
          <a:p>
            <a:pPr marL="171450" lvl="0" indent="-171450">
              <a:buFontTx/>
              <a:buChar char="-"/>
            </a:pPr>
            <a:r>
              <a:rPr lang="en-GB" sz="1200" kern="1200" dirty="0">
                <a:solidFill>
                  <a:schemeClr val="tx1"/>
                </a:solidFill>
                <a:effectLst/>
                <a:latin typeface="+mn-lt"/>
                <a:ea typeface="+mn-ea"/>
                <a:cs typeface="+mn-cs"/>
              </a:rPr>
              <a:t>cold</a:t>
            </a:r>
          </a:p>
          <a:p>
            <a:pPr marL="171450" lvl="0" indent="-171450">
              <a:buFontTx/>
              <a:buChar char="-"/>
            </a:pPr>
            <a:r>
              <a:rPr lang="en-GB" sz="1200" kern="1200" dirty="0">
                <a:solidFill>
                  <a:schemeClr val="tx1"/>
                </a:solidFill>
                <a:effectLst/>
                <a:latin typeface="+mn-lt"/>
                <a:ea typeface="+mn-ea"/>
                <a:cs typeface="+mn-cs"/>
              </a:rPr>
              <a:t>slippery edges</a:t>
            </a:r>
          </a:p>
          <a:p>
            <a:pPr marL="171450" lvl="0" indent="-171450">
              <a:buFontTx/>
              <a:buChar char="-"/>
            </a:pPr>
            <a:r>
              <a:rPr lang="en-GB" sz="1200" kern="1200" dirty="0">
                <a:solidFill>
                  <a:schemeClr val="tx1"/>
                </a:solidFill>
                <a:effectLst/>
                <a:latin typeface="+mn-lt"/>
                <a:ea typeface="+mn-ea"/>
                <a:cs typeface="+mn-cs"/>
              </a:rPr>
              <a:t>exhaustion</a:t>
            </a:r>
          </a:p>
          <a:p>
            <a:pPr marL="171450" lvl="0" indent="-171450">
              <a:buFontTx/>
              <a:buChar char="-"/>
            </a:pPr>
            <a:r>
              <a:rPr lang="en-GB" sz="1200" kern="1200" dirty="0">
                <a:solidFill>
                  <a:schemeClr val="tx1"/>
                </a:solidFill>
                <a:effectLst/>
                <a:latin typeface="+mn-lt"/>
                <a:ea typeface="+mn-ea"/>
                <a:cs typeface="+mn-cs"/>
              </a:rPr>
              <a:t>effect of panic</a:t>
            </a:r>
          </a:p>
          <a:p>
            <a:pPr marL="171450" lvl="0" indent="-171450">
              <a:buFontTx/>
              <a:buChar char="-"/>
            </a:pPr>
            <a:r>
              <a:rPr lang="en-GB" sz="1200" kern="1200" dirty="0">
                <a:solidFill>
                  <a:schemeClr val="tx1"/>
                </a:solidFill>
                <a:effectLst/>
                <a:latin typeface="+mn-lt"/>
                <a:ea typeface="+mn-ea"/>
                <a:cs typeface="+mn-cs"/>
              </a:rPr>
              <a:t>depth of water</a:t>
            </a:r>
          </a:p>
          <a:p>
            <a:pPr marL="171450" lvl="0" indent="-171450">
              <a:buFontTx/>
              <a:buChar char="-"/>
            </a:pPr>
            <a:r>
              <a:rPr lang="en-GB" sz="1200" kern="1200" dirty="0">
                <a:solidFill>
                  <a:schemeClr val="tx1"/>
                </a:solidFill>
                <a:effectLst/>
                <a:latin typeface="+mn-lt"/>
                <a:ea typeface="+mn-ea"/>
                <a:cs typeface="+mn-cs"/>
              </a:rPr>
              <a:t>debris under the surface</a:t>
            </a:r>
          </a:p>
          <a:p>
            <a:pPr marL="171450" lvl="0" indent="-171450">
              <a:buFontTx/>
              <a:buChar char="-"/>
            </a:pPr>
            <a:r>
              <a:rPr lang="en-GB" sz="1200" kern="1200" dirty="0">
                <a:solidFill>
                  <a:schemeClr val="tx1"/>
                </a:solidFill>
                <a:effectLst/>
                <a:latin typeface="+mn-lt"/>
                <a:ea typeface="+mn-ea"/>
                <a:cs typeface="+mn-cs"/>
              </a:rPr>
              <a:t>how strong a swimmer they are</a:t>
            </a:r>
          </a:p>
          <a:p>
            <a:endParaRPr lang="en-GB" dirty="0"/>
          </a:p>
        </p:txBody>
      </p:sp>
      <p:sp>
        <p:nvSpPr>
          <p:cNvPr id="4" name="Slide Number Placeholder 3"/>
          <p:cNvSpPr>
            <a:spLocks noGrp="1"/>
          </p:cNvSpPr>
          <p:nvPr>
            <p:ph type="sldNum" sz="quarter" idx="5"/>
          </p:nvPr>
        </p:nvSpPr>
        <p:spPr/>
        <p:txBody>
          <a:bodyPr/>
          <a:lstStyle/>
          <a:p>
            <a:fld id="{AAAA7EBB-D388-4A34-98D9-85E853B40369}" type="slidenum">
              <a:rPr lang="en-GB" smtClean="0"/>
              <a:t>6</a:t>
            </a:fld>
            <a:endParaRPr lang="en-GB"/>
          </a:p>
        </p:txBody>
      </p:sp>
    </p:spTree>
    <p:extLst>
      <p:ext uri="{BB962C8B-B14F-4D97-AF65-F5344CB8AC3E}">
        <p14:creationId xmlns:p14="http://schemas.microsoft.com/office/powerpoint/2010/main" val="3914987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https://</a:t>
            </a:r>
            <a:r>
              <a:rPr lang="en-GB" sz="1200" b="0" i="0" kern="1200" dirty="0" err="1">
                <a:solidFill>
                  <a:schemeClr val="tx1"/>
                </a:solidFill>
                <a:effectLst/>
                <a:latin typeface="+mn-lt"/>
                <a:ea typeface="+mn-ea"/>
                <a:cs typeface="+mn-cs"/>
              </a:rPr>
              <a:t>rnli.org</a:t>
            </a:r>
            <a:r>
              <a:rPr lang="en-GB" sz="1200" b="0" i="0" kern="1200" dirty="0">
                <a:solidFill>
                  <a:schemeClr val="tx1"/>
                </a:solidFill>
                <a:effectLst/>
                <a:latin typeface="+mn-lt"/>
                <a:ea typeface="+mn-ea"/>
                <a:cs typeface="+mn-cs"/>
              </a:rPr>
              <a:t>/water-safety/float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Why floating helps you survive</a:t>
            </a:r>
          </a:p>
          <a:p>
            <a:endParaRPr lang="en-GB" sz="1200" b="0" i="0" kern="1200" dirty="0">
              <a:solidFill>
                <a:schemeClr val="tx1"/>
              </a:solidFill>
              <a:effectLst/>
              <a:latin typeface="+mn-lt"/>
              <a:ea typeface="+mn-ea"/>
              <a:cs typeface="+mn-cs"/>
            </a:endParaRPr>
          </a:p>
          <a:p>
            <a:r>
              <a:rPr lang="en-GB" dirty="0">
                <a:effectLst/>
              </a:rPr>
              <a:t>Floating give you the chance to rest and recover your breathing. Once you’ve regained control of your breathing, you can call for help or swim to safety.</a:t>
            </a:r>
          </a:p>
          <a:p>
            <a:endParaRPr lang="en-GB" dirty="0">
              <a:effectLst/>
            </a:endParaRPr>
          </a:p>
          <a:p>
            <a:r>
              <a:rPr lang="en-GB" dirty="0">
                <a:effectLst/>
              </a:rPr>
              <a:t>It has helped save the lives of more than 50 people in all sorts of situations. From children in rip currents to runners falling into canals, from people swept out by waves, to fisherman falling overboard.</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However,</a:t>
            </a:r>
            <a:r>
              <a:rPr lang="en-GB" baseline="0" dirty="0">
                <a:effectLst/>
              </a:rPr>
              <a:t> </a:t>
            </a:r>
            <a:r>
              <a:rPr lang="en-GB" dirty="0">
                <a:effectLst/>
              </a:rPr>
              <a:t>you got there, if you end up in difficulty in the water, </a:t>
            </a:r>
            <a:r>
              <a:rPr lang="en-GB" sz="1200" b="0" i="0" kern="1200" dirty="0">
                <a:solidFill>
                  <a:schemeClr val="tx1"/>
                </a:solidFill>
                <a:effectLst/>
                <a:latin typeface="+mn-lt"/>
                <a:ea typeface="+mn-ea"/>
                <a:cs typeface="+mn-cs"/>
              </a:rPr>
              <a:t>5 steps to know how to float</a:t>
            </a:r>
          </a:p>
          <a:p>
            <a:endParaRPr lang="en-GB" dirty="0">
              <a:effectLst/>
            </a:endParaRPr>
          </a:p>
          <a:p>
            <a:r>
              <a:rPr lang="en-GB" dirty="0">
                <a:effectLst/>
              </a:rPr>
              <a:t>Float to Live.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1-</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Tilt your head back</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submerging your ears.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2</a:t>
            </a:r>
            <a:r>
              <a:rPr lang="en-GB" sz="1200" b="0" i="0" kern="1200" baseline="0" dirty="0">
                <a:solidFill>
                  <a:schemeClr val="tx1"/>
                </a:solidFill>
                <a:effectLst/>
                <a:latin typeface="+mn-lt"/>
                <a:ea typeface="+mn-ea"/>
                <a:cs typeface="+mn-cs"/>
              </a:rPr>
              <a:t> - </a:t>
            </a:r>
            <a:r>
              <a:rPr lang="en-GB" sz="1200" b="0" i="0" kern="1200" dirty="0">
                <a:solidFill>
                  <a:schemeClr val="tx1"/>
                </a:solidFill>
                <a:effectLst/>
                <a:latin typeface="+mn-lt"/>
                <a:ea typeface="+mn-ea"/>
                <a:cs typeface="+mn-cs"/>
              </a:rPr>
              <a:t>Relax</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and control your breathing.</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3-</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Move your hands and legs</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to help you stay afloat.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4</a:t>
            </a:r>
            <a:r>
              <a:rPr lang="en-GB" sz="1200" b="0" i="0" kern="1200" baseline="0" dirty="0">
                <a:solidFill>
                  <a:schemeClr val="tx1"/>
                </a:solidFill>
                <a:effectLst/>
                <a:latin typeface="+mn-lt"/>
                <a:ea typeface="+mn-ea"/>
                <a:cs typeface="+mn-cs"/>
              </a:rPr>
              <a:t> - </a:t>
            </a:r>
            <a:r>
              <a:rPr lang="en-GB" sz="1200" b="0" i="0" kern="1200" dirty="0">
                <a:solidFill>
                  <a:schemeClr val="tx1"/>
                </a:solidFill>
                <a:effectLst/>
                <a:latin typeface="+mn-lt"/>
                <a:ea typeface="+mn-ea"/>
                <a:cs typeface="+mn-cs"/>
              </a:rPr>
              <a:t>Your legs may sink - that's OK everyone floats differently.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5</a:t>
            </a:r>
            <a:r>
              <a:rPr lang="en-GB" sz="1200" b="0" i="0" kern="1200" baseline="0" dirty="0">
                <a:solidFill>
                  <a:schemeClr val="tx1"/>
                </a:solidFill>
                <a:effectLst/>
                <a:latin typeface="+mn-lt"/>
                <a:ea typeface="+mn-ea"/>
                <a:cs typeface="+mn-cs"/>
              </a:rPr>
              <a:t> - </a:t>
            </a:r>
            <a:r>
              <a:rPr lang="en-GB" sz="1200" b="0" i="0" kern="1200" dirty="0">
                <a:solidFill>
                  <a:schemeClr val="tx1"/>
                </a:solidFill>
                <a:effectLst/>
                <a:latin typeface="+mn-lt"/>
                <a:ea typeface="+mn-ea"/>
                <a:cs typeface="+mn-cs"/>
              </a:rPr>
              <a:t>Find your float</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by practising at a</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supervised location.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the single most important part. Teach the RNLI “Float to Live” technique)</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Teaching Script</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cold water hits you:</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your breathing goes crazy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your heart races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panic makes things worse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goal is NOT to swim immediately.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goal is: FLOAT FIRST.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 children to:</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keep calm</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shout reassurance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tell the casualty:</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“Float on your back!”</a:t>
            </a:r>
          </a:p>
          <a:p>
            <a:pPr lvl="1"/>
            <a:r>
              <a:rPr lang="en-GB" sz="1200" kern="1200" dirty="0">
                <a:solidFill>
                  <a:schemeClr val="tx1"/>
                </a:solidFill>
                <a:effectLst/>
                <a:latin typeface="+mn-lt"/>
                <a:ea typeface="+mn-ea"/>
                <a:cs typeface="+mn-cs"/>
              </a:rPr>
              <a:t>“Kick your legs!”</a:t>
            </a:r>
          </a:p>
          <a:p>
            <a:pPr lvl="1"/>
            <a:r>
              <a:rPr lang="en-GB" sz="1200" kern="1200" dirty="0">
                <a:solidFill>
                  <a:schemeClr val="tx1"/>
                </a:solidFill>
                <a:effectLst/>
                <a:latin typeface="+mn-lt"/>
                <a:ea typeface="+mn-ea"/>
                <a:cs typeface="+mn-cs"/>
              </a:rPr>
              <a:t>“Grab the rope!”</a:t>
            </a:r>
          </a:p>
          <a:p>
            <a:pPr lvl="1"/>
            <a:r>
              <a:rPr lang="en-GB" sz="1200" kern="1200" dirty="0">
                <a:solidFill>
                  <a:schemeClr val="tx1"/>
                </a:solidFill>
                <a:effectLst/>
                <a:latin typeface="+mn-lt"/>
                <a:ea typeface="+mn-ea"/>
                <a:cs typeface="+mn-cs"/>
              </a:rPr>
              <a:t>“Keep breathing!”</a:t>
            </a:r>
          </a:p>
          <a:p>
            <a:pPr lvl="1"/>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Many casualties survive longer simply because someone helps reduce panic.</a:t>
            </a:r>
          </a:p>
          <a:p>
            <a:br>
              <a:rPr lang="en-GB" dirty="0"/>
            </a:br>
            <a:r>
              <a:rPr lang="en-GB" dirty="0"/>
              <a:t> </a:t>
            </a:r>
            <a:endParaRPr lang="en-US" dirty="0"/>
          </a:p>
        </p:txBody>
      </p:sp>
      <p:sp>
        <p:nvSpPr>
          <p:cNvPr id="4" name="Slide Number Placeholder 3"/>
          <p:cNvSpPr>
            <a:spLocks noGrp="1"/>
          </p:cNvSpPr>
          <p:nvPr>
            <p:ph type="sldNum" sz="quarter" idx="5"/>
          </p:nvPr>
        </p:nvSpPr>
        <p:spPr/>
        <p:txBody>
          <a:bodyPr/>
          <a:lstStyle/>
          <a:p>
            <a:fld id="{AAAA7EBB-D388-4A34-98D9-85E853B40369}" type="slidenum">
              <a:rPr lang="en-GB" smtClean="0"/>
              <a:t>7</a:t>
            </a:fld>
            <a:endParaRPr lang="en-GB"/>
          </a:p>
        </p:txBody>
      </p:sp>
    </p:spTree>
    <p:extLst>
      <p:ext uri="{BB962C8B-B14F-4D97-AF65-F5344CB8AC3E}">
        <p14:creationId xmlns:p14="http://schemas.microsoft.com/office/powerpoint/2010/main" val="1463751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Cold Water Shock?</a:t>
            </a:r>
          </a:p>
          <a:p>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Trigger: It occurs in water 15°C or below (which includes most UK waters even in summer)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‘Gasp Reflex’: The sudden drop in skin temperature causes an involuntary, uncontrollable gasp for air.</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Danger: Breathing rates can increase up to ten times, causing you to inhale water and panic, which significantly increases the risk of drowning. </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Heart Strain: Blood vessels constrict, forcing your heart to work much harder and potentially causing cardiac arrest, even in young, healthy swimmers. </a:t>
            </a:r>
          </a:p>
          <a:p>
            <a:endParaRPr lang="en-GB" dirty="0"/>
          </a:p>
        </p:txBody>
      </p:sp>
      <p:sp>
        <p:nvSpPr>
          <p:cNvPr id="4" name="Slide Number Placeholder 3"/>
          <p:cNvSpPr>
            <a:spLocks noGrp="1"/>
          </p:cNvSpPr>
          <p:nvPr>
            <p:ph type="sldNum" sz="quarter" idx="5"/>
          </p:nvPr>
        </p:nvSpPr>
        <p:spPr/>
        <p:txBody>
          <a:bodyPr/>
          <a:lstStyle/>
          <a:p>
            <a:fld id="{AAAA7EBB-D388-4A34-98D9-85E853B40369}" type="slidenum">
              <a:rPr lang="en-GB" smtClean="0"/>
              <a:t>8</a:t>
            </a:fld>
            <a:endParaRPr lang="en-GB"/>
          </a:p>
        </p:txBody>
      </p:sp>
    </p:spTree>
    <p:extLst>
      <p:ext uri="{BB962C8B-B14F-4D97-AF65-F5344CB8AC3E}">
        <p14:creationId xmlns:p14="http://schemas.microsoft.com/office/powerpoint/2010/main" val="2606136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section is essential.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naturally want to jump in to help</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must train that instinct out.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See Scenario and Practical slides</a:t>
            </a:r>
          </a:p>
        </p:txBody>
      </p:sp>
      <p:sp>
        <p:nvSpPr>
          <p:cNvPr id="4" name="Slide Number Placeholder 3"/>
          <p:cNvSpPr>
            <a:spLocks noGrp="1"/>
          </p:cNvSpPr>
          <p:nvPr>
            <p:ph type="sldNum" sz="quarter" idx="5"/>
          </p:nvPr>
        </p:nvSpPr>
        <p:spPr/>
        <p:txBody>
          <a:bodyPr/>
          <a:lstStyle/>
          <a:p>
            <a:fld id="{AAAA7EBB-D388-4A34-98D9-85E853B40369}" type="slidenum">
              <a:rPr lang="en-GB" smtClean="0"/>
              <a:t>9</a:t>
            </a:fld>
            <a:endParaRPr lang="en-GB"/>
          </a:p>
        </p:txBody>
      </p:sp>
    </p:spTree>
    <p:extLst>
      <p:ext uri="{BB962C8B-B14F-4D97-AF65-F5344CB8AC3E}">
        <p14:creationId xmlns:p14="http://schemas.microsoft.com/office/powerpoint/2010/main" val="421305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047776-20AB-4F93-B3A2-23D750F43858}" type="datetimeFigureOut">
              <a:rPr lang="en-GB" smtClean="0"/>
              <a:t>13/07/2026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DBC146-6D51-48AF-8188-E2D7F56303D3}" type="slidenum">
              <a:rPr lang="en-GB" smtClean="0"/>
              <a:t>‹#›</a:t>
            </a:fld>
            <a:endParaRPr lang="en-GB"/>
          </a:p>
        </p:txBody>
      </p:sp>
    </p:spTree>
    <p:extLst>
      <p:ext uri="{BB962C8B-B14F-4D97-AF65-F5344CB8AC3E}">
        <p14:creationId xmlns:p14="http://schemas.microsoft.com/office/powerpoint/2010/main" val="2726547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047776-20AB-4F93-B3A2-23D750F43858}" type="datetimeFigureOut">
              <a:rPr lang="en-GB" smtClean="0"/>
              <a:t>13/07/2026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DBC146-6D51-48AF-8188-E2D7F56303D3}" type="slidenum">
              <a:rPr lang="en-GB" smtClean="0"/>
              <a:t>‹#›</a:t>
            </a:fld>
            <a:endParaRPr lang="en-GB"/>
          </a:p>
        </p:txBody>
      </p:sp>
    </p:spTree>
    <p:extLst>
      <p:ext uri="{BB962C8B-B14F-4D97-AF65-F5344CB8AC3E}">
        <p14:creationId xmlns:p14="http://schemas.microsoft.com/office/powerpoint/2010/main" val="2578259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047776-20AB-4F93-B3A2-23D750F43858}" type="datetimeFigureOut">
              <a:rPr lang="en-GB" smtClean="0"/>
              <a:t>13/07/2026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DBC146-6D51-48AF-8188-E2D7F56303D3}"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45429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047776-20AB-4F93-B3A2-23D750F43858}" type="datetimeFigureOut">
              <a:rPr lang="en-GB" smtClean="0"/>
              <a:t>13/07/2026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DBC146-6D51-48AF-8188-E2D7F56303D3}" type="slidenum">
              <a:rPr lang="en-GB" smtClean="0"/>
              <a:t>‹#›</a:t>
            </a:fld>
            <a:endParaRPr lang="en-GB"/>
          </a:p>
        </p:txBody>
      </p:sp>
    </p:spTree>
    <p:extLst>
      <p:ext uri="{BB962C8B-B14F-4D97-AF65-F5344CB8AC3E}">
        <p14:creationId xmlns:p14="http://schemas.microsoft.com/office/powerpoint/2010/main" val="1621485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047776-20AB-4F93-B3A2-23D750F43858}" type="datetimeFigureOut">
              <a:rPr lang="en-GB" smtClean="0"/>
              <a:t>13/07/2026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DBC146-6D51-48AF-8188-E2D7F56303D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70050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047776-20AB-4F93-B3A2-23D750F43858}" type="datetimeFigureOut">
              <a:rPr lang="en-GB" smtClean="0"/>
              <a:t>13/07/2026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DBC146-6D51-48AF-8188-E2D7F56303D3}" type="slidenum">
              <a:rPr lang="en-GB" smtClean="0"/>
              <a:t>‹#›</a:t>
            </a:fld>
            <a:endParaRPr lang="en-GB"/>
          </a:p>
        </p:txBody>
      </p:sp>
    </p:spTree>
    <p:extLst>
      <p:ext uri="{BB962C8B-B14F-4D97-AF65-F5344CB8AC3E}">
        <p14:creationId xmlns:p14="http://schemas.microsoft.com/office/powerpoint/2010/main" val="3377589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47776-20AB-4F93-B3A2-23D750F43858}" type="datetimeFigureOut">
              <a:rPr lang="en-GB" smtClean="0"/>
              <a:t>13/07/2026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DBC146-6D51-48AF-8188-E2D7F56303D3}" type="slidenum">
              <a:rPr lang="en-GB" smtClean="0"/>
              <a:t>‹#›</a:t>
            </a:fld>
            <a:endParaRPr lang="en-GB"/>
          </a:p>
        </p:txBody>
      </p:sp>
    </p:spTree>
    <p:extLst>
      <p:ext uri="{BB962C8B-B14F-4D97-AF65-F5344CB8AC3E}">
        <p14:creationId xmlns:p14="http://schemas.microsoft.com/office/powerpoint/2010/main" val="2005815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47776-20AB-4F93-B3A2-23D750F43858}" type="datetimeFigureOut">
              <a:rPr lang="en-GB" smtClean="0"/>
              <a:t>13/07/2026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DBC146-6D51-48AF-8188-E2D7F56303D3}" type="slidenum">
              <a:rPr lang="en-GB" smtClean="0"/>
              <a:t>‹#›</a:t>
            </a:fld>
            <a:endParaRPr lang="en-GB"/>
          </a:p>
        </p:txBody>
      </p:sp>
    </p:spTree>
    <p:extLst>
      <p:ext uri="{BB962C8B-B14F-4D97-AF65-F5344CB8AC3E}">
        <p14:creationId xmlns:p14="http://schemas.microsoft.com/office/powerpoint/2010/main" val="1792615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47776-20AB-4F93-B3A2-23D750F43858}" type="datetimeFigureOut">
              <a:rPr lang="en-GB" smtClean="0"/>
              <a:t>13/07/2026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DBC146-6D51-48AF-8188-E2D7F56303D3}" type="slidenum">
              <a:rPr lang="en-GB" smtClean="0"/>
              <a:t>‹#›</a:t>
            </a:fld>
            <a:endParaRPr lang="en-GB"/>
          </a:p>
        </p:txBody>
      </p:sp>
    </p:spTree>
    <p:extLst>
      <p:ext uri="{BB962C8B-B14F-4D97-AF65-F5344CB8AC3E}">
        <p14:creationId xmlns:p14="http://schemas.microsoft.com/office/powerpoint/2010/main" val="88939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047776-20AB-4F93-B3A2-23D750F43858}" type="datetimeFigureOut">
              <a:rPr lang="en-GB" smtClean="0"/>
              <a:t>13/07/2026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DBC146-6D51-48AF-8188-E2D7F56303D3}" type="slidenum">
              <a:rPr lang="en-GB" smtClean="0"/>
              <a:t>‹#›</a:t>
            </a:fld>
            <a:endParaRPr lang="en-GB"/>
          </a:p>
        </p:txBody>
      </p:sp>
    </p:spTree>
    <p:extLst>
      <p:ext uri="{BB962C8B-B14F-4D97-AF65-F5344CB8AC3E}">
        <p14:creationId xmlns:p14="http://schemas.microsoft.com/office/powerpoint/2010/main" val="2132457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047776-20AB-4F93-B3A2-23D750F43858}" type="datetimeFigureOut">
              <a:rPr lang="en-GB" smtClean="0"/>
              <a:t>13/07/2026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DBC146-6D51-48AF-8188-E2D7F56303D3}" type="slidenum">
              <a:rPr lang="en-GB" smtClean="0"/>
              <a:t>‹#›</a:t>
            </a:fld>
            <a:endParaRPr lang="en-GB"/>
          </a:p>
        </p:txBody>
      </p:sp>
    </p:spTree>
    <p:extLst>
      <p:ext uri="{BB962C8B-B14F-4D97-AF65-F5344CB8AC3E}">
        <p14:creationId xmlns:p14="http://schemas.microsoft.com/office/powerpoint/2010/main" val="419141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047776-20AB-4F93-B3A2-23D750F43858}" type="datetimeFigureOut">
              <a:rPr lang="en-GB" smtClean="0"/>
              <a:t>13/07/2026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BDBC146-6D51-48AF-8188-E2D7F56303D3}" type="slidenum">
              <a:rPr lang="en-GB" smtClean="0"/>
              <a:t>‹#›</a:t>
            </a:fld>
            <a:endParaRPr lang="en-GB"/>
          </a:p>
        </p:txBody>
      </p:sp>
    </p:spTree>
    <p:extLst>
      <p:ext uri="{BB962C8B-B14F-4D97-AF65-F5344CB8AC3E}">
        <p14:creationId xmlns:p14="http://schemas.microsoft.com/office/powerpoint/2010/main" val="903589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047776-20AB-4F93-B3A2-23D750F43858}" type="datetimeFigureOut">
              <a:rPr lang="en-GB" smtClean="0"/>
              <a:t>13/07/2026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BDBC146-6D51-48AF-8188-E2D7F56303D3}" type="slidenum">
              <a:rPr lang="en-GB" smtClean="0"/>
              <a:t>‹#›</a:t>
            </a:fld>
            <a:endParaRPr lang="en-GB"/>
          </a:p>
        </p:txBody>
      </p:sp>
    </p:spTree>
    <p:extLst>
      <p:ext uri="{BB962C8B-B14F-4D97-AF65-F5344CB8AC3E}">
        <p14:creationId xmlns:p14="http://schemas.microsoft.com/office/powerpoint/2010/main" val="3032705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47776-20AB-4F93-B3A2-23D750F43858}" type="datetimeFigureOut">
              <a:rPr lang="en-GB" smtClean="0"/>
              <a:t>13/07/2026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BDBC146-6D51-48AF-8188-E2D7F56303D3}" type="slidenum">
              <a:rPr lang="en-GB" smtClean="0"/>
              <a:t>‹#›</a:t>
            </a:fld>
            <a:endParaRPr lang="en-GB"/>
          </a:p>
        </p:txBody>
      </p:sp>
    </p:spTree>
    <p:extLst>
      <p:ext uri="{BB962C8B-B14F-4D97-AF65-F5344CB8AC3E}">
        <p14:creationId xmlns:p14="http://schemas.microsoft.com/office/powerpoint/2010/main" val="1778887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047776-20AB-4F93-B3A2-23D750F43858}" type="datetimeFigureOut">
              <a:rPr lang="en-GB" smtClean="0"/>
              <a:t>13/07/2026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DBC146-6D51-48AF-8188-E2D7F56303D3}" type="slidenum">
              <a:rPr lang="en-GB" smtClean="0"/>
              <a:t>‹#›</a:t>
            </a:fld>
            <a:endParaRPr lang="en-GB"/>
          </a:p>
        </p:txBody>
      </p:sp>
    </p:spTree>
    <p:extLst>
      <p:ext uri="{BB962C8B-B14F-4D97-AF65-F5344CB8AC3E}">
        <p14:creationId xmlns:p14="http://schemas.microsoft.com/office/powerpoint/2010/main" val="393146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047776-20AB-4F93-B3A2-23D750F43858}" type="datetimeFigureOut">
              <a:rPr lang="en-GB" smtClean="0"/>
              <a:t>13/07/2026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DBC146-6D51-48AF-8188-E2D7F56303D3}" type="slidenum">
              <a:rPr lang="en-GB" smtClean="0"/>
              <a:t>‹#›</a:t>
            </a:fld>
            <a:endParaRPr lang="en-GB"/>
          </a:p>
        </p:txBody>
      </p:sp>
    </p:spTree>
    <p:extLst>
      <p:ext uri="{BB962C8B-B14F-4D97-AF65-F5344CB8AC3E}">
        <p14:creationId xmlns:p14="http://schemas.microsoft.com/office/powerpoint/2010/main" val="505318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047776-20AB-4F93-B3A2-23D750F43858}" type="datetimeFigureOut">
              <a:rPr lang="en-GB" smtClean="0"/>
              <a:t>13/07/2026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BDBC146-6D51-48AF-8188-E2D7F56303D3}" type="slidenum">
              <a:rPr lang="en-GB" smtClean="0"/>
              <a:t>‹#›</a:t>
            </a:fld>
            <a:endParaRPr lang="en-GB"/>
          </a:p>
        </p:txBody>
      </p:sp>
    </p:spTree>
    <p:extLst>
      <p:ext uri="{BB962C8B-B14F-4D97-AF65-F5344CB8AC3E}">
        <p14:creationId xmlns:p14="http://schemas.microsoft.com/office/powerpoint/2010/main" val="4602468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3.jpe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5jCeRrG9p-0?feature=oembed" TargetMode="Externa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4.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6.jp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CGFkqZAQHdI?feature=oembed" TargetMode="Externa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jpeg"/><Relationship Id="rId5" Type="http://schemas.openxmlformats.org/officeDocument/2006/relationships/diagramQuickStyle" Target="../diagrams/quickStyle1.xml"/><Relationship Id="rId10" Type="http://schemas.openxmlformats.org/officeDocument/2006/relationships/image" Target="../media/image20.png"/><Relationship Id="rId4" Type="http://schemas.openxmlformats.org/officeDocument/2006/relationships/diagramLayout" Target="../diagrams/layout1.xml"/><Relationship Id="rId9" Type="http://schemas.openxmlformats.org/officeDocument/2006/relationships/image" Target="../media/image19.jp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jp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3.jpe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XiN5hvoouMk?feature=oembed" TargetMode="Externa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A dock with boats in it&#10;&#10;AI-generated content may be incorrect.">
            <a:extLst>
              <a:ext uri="{FF2B5EF4-FFF2-40B4-BE49-F238E27FC236}">
                <a16:creationId xmlns:a16="http://schemas.microsoft.com/office/drawing/2014/main" id="{0095D4AC-A84B-9B7C-C22C-BCBF0E403509}"/>
              </a:ext>
            </a:extLst>
          </p:cNvPr>
          <p:cNvPicPr>
            <a:picLocks noChangeAspect="1"/>
          </p:cNvPicPr>
          <p:nvPr/>
        </p:nvPicPr>
        <p:blipFill>
          <a:blip r:embed="rId3">
            <a:extLst>
              <a:ext uri="{28A0092B-C50C-407E-A947-70E740481C1C}">
                <a14:useLocalDpi xmlns:a14="http://schemas.microsoft.com/office/drawing/2010/main" val="0"/>
              </a:ext>
            </a:extLst>
          </a:blip>
          <a:srcRect l="10395" r="12953" b="591"/>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29595620-692E-81FA-158D-0912C4BC75AD}"/>
              </a:ext>
            </a:extLst>
          </p:cNvPr>
          <p:cNvSpPr>
            <a:spLocks noGrp="1"/>
          </p:cNvSpPr>
          <p:nvPr>
            <p:ph type="ctrTitle"/>
          </p:nvPr>
        </p:nvSpPr>
        <p:spPr>
          <a:xfrm>
            <a:off x="668867" y="1678666"/>
            <a:ext cx="4459724" cy="2369093"/>
          </a:xfrm>
        </p:spPr>
        <p:txBody>
          <a:bodyPr>
            <a:noAutofit/>
          </a:bodyPr>
          <a:lstStyle/>
          <a:p>
            <a:r>
              <a:rPr lang="en-GB" dirty="0"/>
              <a:t>Community Water Safety</a:t>
            </a:r>
          </a:p>
        </p:txBody>
      </p:sp>
      <p:cxnSp>
        <p:nvCxnSpPr>
          <p:cNvPr id="62" name="Straight Connector 6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nvGrpSpPr>
          <p:cNvPr id="34" name="Group 33">
            <a:extLst>
              <a:ext uri="{FF2B5EF4-FFF2-40B4-BE49-F238E27FC236}">
                <a16:creationId xmlns:a16="http://schemas.microsoft.com/office/drawing/2014/main" id="{EE6EFD22-68AA-5168-13F8-49C53522FBFD}"/>
              </a:ext>
            </a:extLst>
          </p:cNvPr>
          <p:cNvGrpSpPr/>
          <p:nvPr/>
        </p:nvGrpSpPr>
        <p:grpSpPr>
          <a:xfrm>
            <a:off x="408784" y="5726426"/>
            <a:ext cx="3840936" cy="661192"/>
            <a:chOff x="548639" y="5789523"/>
            <a:chExt cx="5682471" cy="1007975"/>
          </a:xfrm>
        </p:grpSpPr>
        <p:pic>
          <p:nvPicPr>
            <p:cNvPr id="36" name="Picture 35">
              <a:extLst>
                <a:ext uri="{FF2B5EF4-FFF2-40B4-BE49-F238E27FC236}">
                  <a16:creationId xmlns:a16="http://schemas.microsoft.com/office/drawing/2014/main" id="{781AAB96-B52E-F447-1829-68E844EF2B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38" name="Picture 37" descr="A logo of a life saving society&#10;&#10;AI-generated content may be incorrect.">
              <a:extLst>
                <a:ext uri="{FF2B5EF4-FFF2-40B4-BE49-F238E27FC236}">
                  <a16:creationId xmlns:a16="http://schemas.microsoft.com/office/drawing/2014/main" id="{4880AE03-6A7C-73BB-D240-59ABBA6DD029}"/>
                </a:ext>
              </a:extLst>
            </p:cNvPr>
            <p:cNvPicPr>
              <a:picLocks noChangeAspect="1"/>
            </p:cNvPicPr>
            <p:nvPr/>
          </p:nvPicPr>
          <p:blipFill>
            <a:blip r:embed="rId5">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40" name="Picture 39" descr="A blue logo with three crowns&#10;&#10;AI-generated content may be incorrect.">
              <a:extLst>
                <a:ext uri="{FF2B5EF4-FFF2-40B4-BE49-F238E27FC236}">
                  <a16:creationId xmlns:a16="http://schemas.microsoft.com/office/drawing/2014/main" id="{44E913DB-3A0B-83B0-8E12-70B1438360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35331325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talking on a cell phone&#10;&#10;AI-generated content may be incorrect.">
            <a:extLst>
              <a:ext uri="{FF2B5EF4-FFF2-40B4-BE49-F238E27FC236}">
                <a16:creationId xmlns:a16="http://schemas.microsoft.com/office/drawing/2014/main" id="{071AB556-45EF-086E-262D-97078481AC96}"/>
              </a:ext>
            </a:extLst>
          </p:cNvPr>
          <p:cNvPicPr>
            <a:picLocks noChangeAspect="1"/>
          </p:cNvPicPr>
          <p:nvPr/>
        </p:nvPicPr>
        <p:blipFill>
          <a:blip r:embed="rId3">
            <a:extLst>
              <a:ext uri="{28A0092B-C50C-407E-A947-70E740481C1C}">
                <a14:useLocalDpi xmlns:a14="http://schemas.microsoft.com/office/drawing/2010/main" val="0"/>
              </a:ext>
            </a:extLst>
          </a:blip>
          <a:srcRect l="11886" r="23136"/>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23E219BE-706E-892B-7939-CC3E415B3FFE}"/>
              </a:ext>
            </a:extLst>
          </p:cNvPr>
          <p:cNvSpPr>
            <a:spLocks noGrp="1"/>
          </p:cNvSpPr>
          <p:nvPr>
            <p:ph type="title"/>
          </p:nvPr>
        </p:nvSpPr>
        <p:spPr>
          <a:xfrm>
            <a:off x="677333" y="609600"/>
            <a:ext cx="3851123" cy="1320800"/>
          </a:xfrm>
        </p:spPr>
        <p:txBody>
          <a:bodyPr>
            <a:normAutofit/>
          </a:bodyPr>
          <a:lstStyle/>
          <a:p>
            <a:r>
              <a:rPr lang="en-GB" sz="5400" dirty="0"/>
              <a:t>Calling 999</a:t>
            </a:r>
          </a:p>
        </p:txBody>
      </p:sp>
      <p:pic>
        <p:nvPicPr>
          <p:cNvPr id="7" name="Content Placeholder 6" descr="A black phone and a cross&#10;&#10;AI-generated content may be incorrect.">
            <a:extLst>
              <a:ext uri="{FF2B5EF4-FFF2-40B4-BE49-F238E27FC236}">
                <a16:creationId xmlns:a16="http://schemas.microsoft.com/office/drawing/2014/main" id="{7A538905-A739-3B23-2E92-ECBE078AA84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99610" y="3144186"/>
            <a:ext cx="3851275" cy="1250013"/>
          </a:xfrm>
        </p:spPr>
      </p:pic>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nvGrpSpPr>
          <p:cNvPr id="15" name="Group 14">
            <a:extLst>
              <a:ext uri="{FF2B5EF4-FFF2-40B4-BE49-F238E27FC236}">
                <a16:creationId xmlns:a16="http://schemas.microsoft.com/office/drawing/2014/main" id="{0A424BC6-DB2F-74BC-06C3-4D15BB378B66}"/>
              </a:ext>
            </a:extLst>
          </p:cNvPr>
          <p:cNvGrpSpPr/>
          <p:nvPr/>
        </p:nvGrpSpPr>
        <p:grpSpPr>
          <a:xfrm>
            <a:off x="528934" y="6037943"/>
            <a:ext cx="3999522" cy="660755"/>
            <a:chOff x="548639" y="5789523"/>
            <a:chExt cx="5682471" cy="1007975"/>
          </a:xfrm>
        </p:grpSpPr>
        <p:pic>
          <p:nvPicPr>
            <p:cNvPr id="17" name="Picture 16">
              <a:extLst>
                <a:ext uri="{FF2B5EF4-FFF2-40B4-BE49-F238E27FC236}">
                  <a16:creationId xmlns:a16="http://schemas.microsoft.com/office/drawing/2014/main" id="{E12D25E1-F7D1-7A74-BB18-B8CB3C5698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19" name="Picture 18" descr="A logo of a life saving society&#10;&#10;AI-generated content may be incorrect.">
              <a:extLst>
                <a:ext uri="{FF2B5EF4-FFF2-40B4-BE49-F238E27FC236}">
                  <a16:creationId xmlns:a16="http://schemas.microsoft.com/office/drawing/2014/main" id="{2C7E1853-B66D-DC2D-65CC-8D140FD187A8}"/>
                </a:ext>
              </a:extLst>
            </p:cNvPr>
            <p:cNvPicPr>
              <a:picLocks noChangeAspect="1"/>
            </p:cNvPicPr>
            <p:nvPr/>
          </p:nvPicPr>
          <p:blipFill>
            <a:blip r:embed="rId6">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21" name="Picture 20" descr="A blue logo with three crowns&#10;&#10;AI-generated content may be incorrect.">
              <a:extLst>
                <a:ext uri="{FF2B5EF4-FFF2-40B4-BE49-F238E27FC236}">
                  <a16:creationId xmlns:a16="http://schemas.microsoft.com/office/drawing/2014/main" id="{6DC8F568-94AB-136C-031E-4F3B12892C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3047843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D97EE-A175-4DD1-FAF3-302BA280E9D7}"/>
              </a:ext>
            </a:extLst>
          </p:cNvPr>
          <p:cNvPicPr>
            <a:picLocks noChangeAspect="1"/>
          </p:cNvPicPr>
          <p:nvPr/>
        </p:nvPicPr>
        <p:blipFill>
          <a:blip r:embed="rId3"/>
          <a:stretch>
            <a:fillRect/>
          </a:stretch>
        </p:blipFill>
        <p:spPr>
          <a:xfrm>
            <a:off x="790203" y="164483"/>
            <a:ext cx="8025915" cy="5970184"/>
          </a:xfrm>
          <a:prstGeom prst="rect">
            <a:avLst/>
          </a:prstGeom>
        </p:spPr>
      </p:pic>
      <p:sp>
        <p:nvSpPr>
          <p:cNvPr id="3" name="Content Placeholder 2">
            <a:extLst>
              <a:ext uri="{FF2B5EF4-FFF2-40B4-BE49-F238E27FC236}">
                <a16:creationId xmlns:a16="http://schemas.microsoft.com/office/drawing/2014/main" id="{693A5D07-5709-C56F-2EF6-FB028185A5B2}"/>
              </a:ext>
            </a:extLst>
          </p:cNvPr>
          <p:cNvSpPr>
            <a:spLocks noGrp="1"/>
          </p:cNvSpPr>
          <p:nvPr>
            <p:ph idx="1"/>
          </p:nvPr>
        </p:nvSpPr>
        <p:spPr>
          <a:xfrm>
            <a:off x="13601093" y="1789754"/>
            <a:ext cx="3851122" cy="890521"/>
          </a:xfrm>
        </p:spPr>
        <p:txBody>
          <a:bodyPr>
            <a:normAutofit/>
          </a:bodyPr>
          <a:lstStyle/>
          <a:p>
            <a:r>
              <a:rPr lang="en-GB" dirty="0">
                <a:solidFill>
                  <a:srgbClr val="FF0000"/>
                </a:solidFill>
              </a:rPr>
              <a:t>Newspaper headline of High Eske deaths:</a:t>
            </a:r>
          </a:p>
          <a:p>
            <a:endParaRPr lang="en-GB" dirty="0"/>
          </a:p>
        </p:txBody>
      </p:sp>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9" name="Picture 8">
            <a:extLst>
              <a:ext uri="{FF2B5EF4-FFF2-40B4-BE49-F238E27FC236}">
                <a16:creationId xmlns:a16="http://schemas.microsoft.com/office/drawing/2014/main" id="{BEA05D7D-1BED-E667-8B5C-2E8DC252B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8935" y="4177725"/>
            <a:ext cx="4569449" cy="1550549"/>
          </a:xfrm>
          <a:prstGeom prst="rect">
            <a:avLst/>
          </a:prstGeom>
        </p:spPr>
      </p:pic>
      <p:grpSp>
        <p:nvGrpSpPr>
          <p:cNvPr id="17" name="Group 16">
            <a:extLst>
              <a:ext uri="{FF2B5EF4-FFF2-40B4-BE49-F238E27FC236}">
                <a16:creationId xmlns:a16="http://schemas.microsoft.com/office/drawing/2014/main" id="{CD4882EF-F547-08BB-65B1-C5B75DE7283D}"/>
              </a:ext>
            </a:extLst>
          </p:cNvPr>
          <p:cNvGrpSpPr/>
          <p:nvPr/>
        </p:nvGrpSpPr>
        <p:grpSpPr>
          <a:xfrm>
            <a:off x="528934" y="6180440"/>
            <a:ext cx="3740920" cy="549556"/>
            <a:chOff x="548639" y="5789523"/>
            <a:chExt cx="5682471" cy="1007975"/>
          </a:xfrm>
        </p:grpSpPr>
        <p:pic>
          <p:nvPicPr>
            <p:cNvPr id="19" name="Picture 18">
              <a:extLst>
                <a:ext uri="{FF2B5EF4-FFF2-40B4-BE49-F238E27FC236}">
                  <a16:creationId xmlns:a16="http://schemas.microsoft.com/office/drawing/2014/main" id="{92A11962-FA44-1A68-2381-FFE8CEDA6F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21" name="Picture 20" descr="A logo of a life saving society&#10;&#10;AI-generated content may be incorrect.">
              <a:extLst>
                <a:ext uri="{FF2B5EF4-FFF2-40B4-BE49-F238E27FC236}">
                  <a16:creationId xmlns:a16="http://schemas.microsoft.com/office/drawing/2014/main" id="{D8AF41A3-CE35-C6CE-3780-3D43B8B8CEAF}"/>
                </a:ext>
              </a:extLst>
            </p:cNvPr>
            <p:cNvPicPr>
              <a:picLocks noChangeAspect="1"/>
            </p:cNvPicPr>
            <p:nvPr/>
          </p:nvPicPr>
          <p:blipFill>
            <a:blip r:embed="rId6">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23" name="Picture 22" descr="A blue logo with three crowns&#10;&#10;AI-generated content may be incorrect.">
              <a:extLst>
                <a:ext uri="{FF2B5EF4-FFF2-40B4-BE49-F238E27FC236}">
                  <a16:creationId xmlns:a16="http://schemas.microsoft.com/office/drawing/2014/main" id="{C9309588-6E6D-74D5-CF84-96327EBBC4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3589770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4" name="Straight Connector 43">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7"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8" name="Isosceles Triangle 47">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9"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0"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1"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2" name="Isosceles Triangle 51">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3" name="Isosceles Triangle 52">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pic>
        <p:nvPicPr>
          <p:cNvPr id="9" name="Picture 8" descr="A person jumping off a cliff into the water&#10;&#10;AI-generated content may be incorrect.">
            <a:extLst>
              <a:ext uri="{FF2B5EF4-FFF2-40B4-BE49-F238E27FC236}">
                <a16:creationId xmlns:a16="http://schemas.microsoft.com/office/drawing/2014/main" id="{103E2481-7569-CC05-086E-DE6520D732B6}"/>
              </a:ext>
            </a:extLst>
          </p:cNvPr>
          <p:cNvPicPr>
            <a:picLocks noChangeAspect="1"/>
          </p:cNvPicPr>
          <p:nvPr/>
        </p:nvPicPr>
        <p:blipFill>
          <a:blip r:embed="rId3">
            <a:extLst>
              <a:ext uri="{28A0092B-C50C-407E-A947-70E740481C1C}">
                <a14:useLocalDpi xmlns:a14="http://schemas.microsoft.com/office/drawing/2010/main" val="0"/>
              </a:ext>
            </a:extLst>
          </a:blip>
          <a:srcRect l="29902" b="9091"/>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40B3447B-3961-BECB-833C-60EFB7404129}"/>
              </a:ext>
            </a:extLst>
          </p:cNvPr>
          <p:cNvSpPr>
            <a:spLocks noGrp="1"/>
          </p:cNvSpPr>
          <p:nvPr>
            <p:ph type="title"/>
          </p:nvPr>
        </p:nvSpPr>
        <p:spPr>
          <a:xfrm>
            <a:off x="668867" y="1678666"/>
            <a:ext cx="4088190" cy="2369093"/>
          </a:xfrm>
        </p:spPr>
        <p:txBody>
          <a:bodyPr vert="horz" lIns="91440" tIns="45720" rIns="91440" bIns="45720" rtlCol="0" anchor="b">
            <a:noAutofit/>
          </a:bodyPr>
          <a:lstStyle/>
          <a:p>
            <a:pPr algn="r"/>
            <a:r>
              <a:rPr lang="en-US" sz="5400" dirty="0"/>
              <a:t>Risky Behaviors Discussion</a:t>
            </a:r>
          </a:p>
        </p:txBody>
      </p:sp>
      <p:cxnSp>
        <p:nvCxnSpPr>
          <p:cNvPr id="55" name="Straight Connector 54">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1"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3"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5"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7"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9"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1"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nvGrpSpPr>
          <p:cNvPr id="21" name="Group 20">
            <a:extLst>
              <a:ext uri="{FF2B5EF4-FFF2-40B4-BE49-F238E27FC236}">
                <a16:creationId xmlns:a16="http://schemas.microsoft.com/office/drawing/2014/main" id="{CCF0FBF5-8301-CB18-FA2F-3118A0F4C632}"/>
              </a:ext>
            </a:extLst>
          </p:cNvPr>
          <p:cNvGrpSpPr/>
          <p:nvPr/>
        </p:nvGrpSpPr>
        <p:grpSpPr>
          <a:xfrm>
            <a:off x="509231" y="6043837"/>
            <a:ext cx="3889319" cy="632558"/>
            <a:chOff x="548639" y="5789523"/>
            <a:chExt cx="5682471" cy="1007975"/>
          </a:xfrm>
        </p:grpSpPr>
        <p:pic>
          <p:nvPicPr>
            <p:cNvPr id="23" name="Picture 22">
              <a:extLst>
                <a:ext uri="{FF2B5EF4-FFF2-40B4-BE49-F238E27FC236}">
                  <a16:creationId xmlns:a16="http://schemas.microsoft.com/office/drawing/2014/main" id="{A50498C2-BD81-6611-A7D6-7E124C015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25" name="Picture 24" descr="A logo of a life saving society&#10;&#10;AI-generated content may be incorrect.">
              <a:extLst>
                <a:ext uri="{FF2B5EF4-FFF2-40B4-BE49-F238E27FC236}">
                  <a16:creationId xmlns:a16="http://schemas.microsoft.com/office/drawing/2014/main" id="{58F39C1E-17A5-37A2-A7B6-1A75F229C9E0}"/>
                </a:ext>
              </a:extLst>
            </p:cNvPr>
            <p:cNvPicPr>
              <a:picLocks noChangeAspect="1"/>
            </p:cNvPicPr>
            <p:nvPr/>
          </p:nvPicPr>
          <p:blipFill>
            <a:blip r:embed="rId5">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27" name="Picture 26" descr="A blue logo with three crowns&#10;&#10;AI-generated content may be incorrect.">
              <a:extLst>
                <a:ext uri="{FF2B5EF4-FFF2-40B4-BE49-F238E27FC236}">
                  <a16:creationId xmlns:a16="http://schemas.microsoft.com/office/drawing/2014/main" id="{22E52054-43B0-BCC8-F808-CB4F4E3FB2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2882453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A3AF2C-E4DB-DD56-EA2C-F73670ADE768}"/>
              </a:ext>
            </a:extLst>
          </p:cNvPr>
          <p:cNvPicPr>
            <a:picLocks noChangeAspect="1"/>
          </p:cNvPicPr>
          <p:nvPr/>
        </p:nvPicPr>
        <p:blipFill>
          <a:blip r:embed="rId3">
            <a:extLst>
              <a:ext uri="{28A0092B-C50C-407E-A947-70E740481C1C}">
                <a14:useLocalDpi xmlns:a14="http://schemas.microsoft.com/office/drawing/2010/main" val="0"/>
              </a:ext>
            </a:extLst>
          </a:blip>
          <a:srcRect l="8551" r="14235"/>
          <a:stretch>
            <a:fillRect/>
          </a:stretch>
        </p:blipFill>
        <p:spPr>
          <a:xfrm rot="5400000">
            <a:off x="4254867" y="98352"/>
            <a:ext cx="6858000" cy="6661297"/>
          </a:xfrm>
          <a:prstGeom prst="rect">
            <a:avLst/>
          </a:prstGeom>
        </p:spPr>
      </p:pic>
      <p:sp>
        <p:nvSpPr>
          <p:cNvPr id="2" name="Title 1">
            <a:extLst>
              <a:ext uri="{FF2B5EF4-FFF2-40B4-BE49-F238E27FC236}">
                <a16:creationId xmlns:a16="http://schemas.microsoft.com/office/drawing/2014/main" id="{563D56B8-BC91-4B60-6124-81F5199325A6}"/>
              </a:ext>
            </a:extLst>
          </p:cNvPr>
          <p:cNvSpPr>
            <a:spLocks noGrp="1"/>
          </p:cNvSpPr>
          <p:nvPr>
            <p:ph type="title"/>
          </p:nvPr>
        </p:nvSpPr>
        <p:spPr>
          <a:xfrm>
            <a:off x="130629" y="375499"/>
            <a:ext cx="4222589" cy="1320800"/>
          </a:xfrm>
        </p:spPr>
        <p:txBody>
          <a:bodyPr>
            <a:noAutofit/>
          </a:bodyPr>
          <a:lstStyle/>
          <a:p>
            <a:pPr>
              <a:lnSpc>
                <a:spcPct val="90000"/>
              </a:lnSpc>
            </a:pPr>
            <a:r>
              <a:rPr lang="en-GB" sz="3200" dirty="0"/>
              <a:t>Recently 500m from High Eske scene of double deaths</a:t>
            </a:r>
          </a:p>
        </p:txBody>
      </p:sp>
      <p:cxnSp>
        <p:nvCxnSpPr>
          <p:cNvPr id="14" name="Straight Connector 1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nvGrpSpPr>
          <p:cNvPr id="10" name="Group 9">
            <a:extLst>
              <a:ext uri="{FF2B5EF4-FFF2-40B4-BE49-F238E27FC236}">
                <a16:creationId xmlns:a16="http://schemas.microsoft.com/office/drawing/2014/main" id="{93F37608-121B-52C2-C70F-4433F07B4C76}"/>
              </a:ext>
            </a:extLst>
          </p:cNvPr>
          <p:cNvGrpSpPr/>
          <p:nvPr/>
        </p:nvGrpSpPr>
        <p:grpSpPr>
          <a:xfrm>
            <a:off x="639137" y="6041362"/>
            <a:ext cx="3889319" cy="634214"/>
            <a:chOff x="548639" y="5789523"/>
            <a:chExt cx="5682471" cy="1007975"/>
          </a:xfrm>
        </p:grpSpPr>
        <p:pic>
          <p:nvPicPr>
            <p:cNvPr id="11" name="Picture 10">
              <a:extLst>
                <a:ext uri="{FF2B5EF4-FFF2-40B4-BE49-F238E27FC236}">
                  <a16:creationId xmlns:a16="http://schemas.microsoft.com/office/drawing/2014/main" id="{CE1808EE-BCDD-ADD9-AEF6-4DA163448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12" name="Picture 11" descr="A logo of a life saving society&#10;&#10;AI-generated content may be incorrect.">
              <a:extLst>
                <a:ext uri="{FF2B5EF4-FFF2-40B4-BE49-F238E27FC236}">
                  <a16:creationId xmlns:a16="http://schemas.microsoft.com/office/drawing/2014/main" id="{BB4C9AED-1F2B-BC00-E4B1-A9A63FFF64D5}"/>
                </a:ext>
              </a:extLst>
            </p:cNvPr>
            <p:cNvPicPr>
              <a:picLocks noChangeAspect="1"/>
            </p:cNvPicPr>
            <p:nvPr/>
          </p:nvPicPr>
          <p:blipFill>
            <a:blip r:embed="rId5">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13" name="Picture 12" descr="A blue logo with three crowns&#10;&#10;AI-generated content may be incorrect.">
              <a:extLst>
                <a:ext uri="{FF2B5EF4-FFF2-40B4-BE49-F238E27FC236}">
                  <a16:creationId xmlns:a16="http://schemas.microsoft.com/office/drawing/2014/main" id="{08948B45-16A5-9AA1-28B2-842C8E372A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
        <p:nvSpPr>
          <p:cNvPr id="8" name="Isosceles Triangle 7">
            <a:extLst>
              <a:ext uri="{FF2B5EF4-FFF2-40B4-BE49-F238E27FC236}">
                <a16:creationId xmlns:a16="http://schemas.microsoft.com/office/drawing/2014/main" id="{0DDDEB49-B3EE-8525-DF66-BAF232AEAC98}"/>
              </a:ext>
            </a:extLst>
          </p:cNvPr>
          <p:cNvSpPr/>
          <p:nvPr/>
        </p:nvSpPr>
        <p:spPr>
          <a:xfrm rot="5558988">
            <a:off x="1342688" y="2638796"/>
            <a:ext cx="7578288" cy="1893828"/>
          </a:xfrm>
          <a:prstGeom prst="triangle">
            <a:avLst>
              <a:gd name="adj" fmla="val 6572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2B00A282-8E6A-5F86-CFE4-7493C6D8A289}"/>
              </a:ext>
            </a:extLst>
          </p:cNvPr>
          <p:cNvPicPr>
            <a:picLocks noChangeAspect="1"/>
          </p:cNvPicPr>
          <p:nvPr/>
        </p:nvPicPr>
        <p:blipFill>
          <a:blip r:embed="rId7">
            <a:extLst>
              <a:ext uri="{28A0092B-C50C-407E-A947-70E740481C1C}">
                <a14:useLocalDpi xmlns:a14="http://schemas.microsoft.com/office/drawing/2010/main" val="0"/>
              </a:ext>
            </a:extLst>
          </a:blip>
          <a:srcRect l="7815" t="21225" r="42717" b="12353"/>
          <a:stretch>
            <a:fillRect/>
          </a:stretch>
        </p:blipFill>
        <p:spPr>
          <a:xfrm rot="5400000">
            <a:off x="453297" y="1901342"/>
            <a:ext cx="1971528" cy="1985514"/>
          </a:xfrm>
          <a:prstGeom prst="rect">
            <a:avLst/>
          </a:prstGeom>
          <a:ln>
            <a:noFill/>
          </a:ln>
          <a:effectLst>
            <a:softEdge rad="112500"/>
          </a:effectLst>
        </p:spPr>
      </p:pic>
      <p:pic>
        <p:nvPicPr>
          <p:cNvPr id="25" name="Picture 24">
            <a:extLst>
              <a:ext uri="{FF2B5EF4-FFF2-40B4-BE49-F238E27FC236}">
                <a16:creationId xmlns:a16="http://schemas.microsoft.com/office/drawing/2014/main" id="{9E11A04A-F2FC-C028-E28E-C284FDB64FC6}"/>
              </a:ext>
            </a:extLst>
          </p:cNvPr>
          <p:cNvPicPr>
            <a:picLocks noChangeAspect="1"/>
          </p:cNvPicPr>
          <p:nvPr/>
        </p:nvPicPr>
        <p:blipFill>
          <a:blip r:embed="rId8">
            <a:extLst>
              <a:ext uri="{28A0092B-C50C-407E-A947-70E740481C1C}">
                <a14:useLocalDpi xmlns:a14="http://schemas.microsoft.com/office/drawing/2010/main" val="0"/>
              </a:ext>
            </a:extLst>
          </a:blip>
          <a:srcRect l="50000" t="38736" r="12814" b="11329"/>
          <a:stretch>
            <a:fillRect/>
          </a:stretch>
        </p:blipFill>
        <p:spPr>
          <a:xfrm rot="5400000">
            <a:off x="3182727" y="2592952"/>
            <a:ext cx="1971529" cy="1985515"/>
          </a:xfrm>
          <a:prstGeom prst="rect">
            <a:avLst/>
          </a:prstGeom>
          <a:ln>
            <a:noFill/>
          </a:ln>
          <a:effectLst>
            <a:softEdge rad="112500"/>
          </a:effectLst>
        </p:spPr>
      </p:pic>
      <p:pic>
        <p:nvPicPr>
          <p:cNvPr id="32" name="Picture 31">
            <a:extLst>
              <a:ext uri="{FF2B5EF4-FFF2-40B4-BE49-F238E27FC236}">
                <a16:creationId xmlns:a16="http://schemas.microsoft.com/office/drawing/2014/main" id="{CEB617D7-94E9-A8C0-767E-350FBFA6EB5E}"/>
              </a:ext>
            </a:extLst>
          </p:cNvPr>
          <p:cNvPicPr>
            <a:picLocks noChangeAspect="1"/>
          </p:cNvPicPr>
          <p:nvPr/>
        </p:nvPicPr>
        <p:blipFill>
          <a:blip r:embed="rId9"/>
          <a:srcRect l="19523" t="44444" r="30278" b="18172"/>
          <a:stretch>
            <a:fillRect/>
          </a:stretch>
        </p:blipFill>
        <p:spPr>
          <a:xfrm>
            <a:off x="861251" y="4091899"/>
            <a:ext cx="1985513" cy="1971528"/>
          </a:xfrm>
          <a:prstGeom prst="rect">
            <a:avLst/>
          </a:prstGeom>
          <a:ln>
            <a:noFill/>
          </a:ln>
          <a:effectLst>
            <a:softEdge rad="112500"/>
          </a:effectLst>
        </p:spPr>
      </p:pic>
    </p:spTree>
    <p:extLst>
      <p:ext uri="{BB962C8B-B14F-4D97-AF65-F5344CB8AC3E}">
        <p14:creationId xmlns:p14="http://schemas.microsoft.com/office/powerpoint/2010/main" val="2557288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3" name="Rectangle 3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3" name="Isosceles Triangle 4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7" name="Isosceles Triangle 4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9" name="Freeform: Shape 4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EC70D85-6A50-3C30-8223-D9D324B53C44}"/>
              </a:ext>
            </a:extLst>
          </p:cNvPr>
          <p:cNvSpPr>
            <a:spLocks noGrp="1"/>
          </p:cNvSpPr>
          <p:nvPr>
            <p:ph type="title"/>
          </p:nvPr>
        </p:nvSpPr>
        <p:spPr>
          <a:xfrm>
            <a:off x="7181724" y="248921"/>
            <a:ext cx="4512989" cy="1722783"/>
          </a:xfrm>
        </p:spPr>
        <p:txBody>
          <a:bodyPr anchor="ctr">
            <a:normAutofit/>
          </a:bodyPr>
          <a:lstStyle/>
          <a:p>
            <a:r>
              <a:rPr lang="en-GB" dirty="0">
                <a:solidFill>
                  <a:srgbClr val="FFFFFF"/>
                </a:solidFill>
              </a:rPr>
              <a:t>Scenario Discussion</a:t>
            </a:r>
          </a:p>
        </p:txBody>
      </p:sp>
      <p:pic>
        <p:nvPicPr>
          <p:cNvPr id="5" name="Picture 4" descr="A black and white line drawing of a person with their hands on their head&#10;&#10;AI-generated content may be incorrect.">
            <a:extLst>
              <a:ext uri="{FF2B5EF4-FFF2-40B4-BE49-F238E27FC236}">
                <a16:creationId xmlns:a16="http://schemas.microsoft.com/office/drawing/2014/main" id="{60A7C1C1-4ECF-8092-C063-72D593275F32}"/>
              </a:ext>
            </a:extLst>
          </p:cNvPr>
          <p:cNvPicPr>
            <a:picLocks noChangeAspect="1"/>
          </p:cNvPicPr>
          <p:nvPr/>
        </p:nvPicPr>
        <p:blipFill>
          <a:blip r:embed="rId3">
            <a:extLst>
              <a:ext uri="{28A0092B-C50C-407E-A947-70E740481C1C}">
                <a14:useLocalDpi xmlns:a14="http://schemas.microsoft.com/office/drawing/2010/main" val="0"/>
              </a:ext>
            </a:extLst>
          </a:blip>
          <a:srcRect t="12352" r="-2" b="1079"/>
          <a:stretch>
            <a:fillRect/>
          </a:stretch>
        </p:blipFill>
        <p:spPr>
          <a:xfrm>
            <a:off x="757251" y="1804098"/>
            <a:ext cx="3856774" cy="3338702"/>
          </a:xfrm>
          <a:prstGeom prst="rect">
            <a:avLst/>
          </a:prstGeom>
        </p:spPr>
      </p:pic>
      <p:sp>
        <p:nvSpPr>
          <p:cNvPr id="3" name="Content Placeholder 2">
            <a:extLst>
              <a:ext uri="{FF2B5EF4-FFF2-40B4-BE49-F238E27FC236}">
                <a16:creationId xmlns:a16="http://schemas.microsoft.com/office/drawing/2014/main" id="{3D57B721-2879-9D7D-C66F-AC319A20E553}"/>
              </a:ext>
            </a:extLst>
          </p:cNvPr>
          <p:cNvSpPr>
            <a:spLocks noGrp="1"/>
          </p:cNvSpPr>
          <p:nvPr>
            <p:ph idx="1"/>
          </p:nvPr>
        </p:nvSpPr>
        <p:spPr>
          <a:xfrm>
            <a:off x="7181725" y="2063250"/>
            <a:ext cx="4512988" cy="4092017"/>
          </a:xfrm>
        </p:spPr>
        <p:txBody>
          <a:bodyPr anchor="t">
            <a:normAutofit fontScale="92500" lnSpcReduction="20000"/>
          </a:bodyPr>
          <a:lstStyle/>
          <a:p>
            <a:r>
              <a:rPr lang="en-GB" sz="2800" dirty="0">
                <a:solidFill>
                  <a:srgbClr val="FFFFFF"/>
                </a:solidFill>
              </a:rPr>
              <a:t>“Your friend falls into the River Hull”</a:t>
            </a:r>
          </a:p>
          <a:p>
            <a:r>
              <a:rPr lang="en-GB" sz="2800" dirty="0">
                <a:solidFill>
                  <a:srgbClr val="FFFFFF"/>
                </a:solidFill>
              </a:rPr>
              <a:t>“Someone dares you to jump from a dock”</a:t>
            </a:r>
          </a:p>
          <a:p>
            <a:r>
              <a:rPr lang="en-GB" sz="2800" dirty="0">
                <a:solidFill>
                  <a:srgbClr val="FFFFFF"/>
                </a:solidFill>
              </a:rPr>
              <a:t>“You slip into cold water while fishing”</a:t>
            </a:r>
          </a:p>
          <a:p>
            <a:r>
              <a:rPr lang="en-GB" sz="2800" dirty="0">
                <a:solidFill>
                  <a:srgbClr val="FFFFFF"/>
                </a:solidFill>
              </a:rPr>
              <a:t>“Your football goes into the drain”</a:t>
            </a:r>
          </a:p>
          <a:p>
            <a:pPr marL="0" indent="0">
              <a:buNone/>
            </a:pPr>
            <a:endParaRPr lang="en-GB" sz="2800" dirty="0">
              <a:solidFill>
                <a:srgbClr val="FFFFFF"/>
              </a:solidFill>
            </a:endParaRPr>
          </a:p>
          <a:p>
            <a:pPr marL="0" indent="0">
              <a:buNone/>
            </a:pPr>
            <a:r>
              <a:rPr lang="en-GB" sz="2800" dirty="0">
                <a:solidFill>
                  <a:srgbClr val="FFFFFF"/>
                </a:solidFill>
              </a:rPr>
              <a:t>What do you do?</a:t>
            </a:r>
          </a:p>
          <a:p>
            <a:endParaRPr lang="en-GB" dirty="0">
              <a:solidFill>
                <a:srgbClr val="FFFFFF"/>
              </a:solidFill>
            </a:endParaRPr>
          </a:p>
        </p:txBody>
      </p:sp>
      <p:grpSp>
        <p:nvGrpSpPr>
          <p:cNvPr id="6" name="Group 5">
            <a:extLst>
              <a:ext uri="{FF2B5EF4-FFF2-40B4-BE49-F238E27FC236}">
                <a16:creationId xmlns:a16="http://schemas.microsoft.com/office/drawing/2014/main" id="{A289DDC2-CED1-5E4C-7CB9-87E763C21578}"/>
              </a:ext>
            </a:extLst>
          </p:cNvPr>
          <p:cNvGrpSpPr/>
          <p:nvPr/>
        </p:nvGrpSpPr>
        <p:grpSpPr>
          <a:xfrm>
            <a:off x="178728" y="5965902"/>
            <a:ext cx="3806553" cy="598980"/>
            <a:chOff x="548639" y="5789523"/>
            <a:chExt cx="5682471" cy="1007975"/>
          </a:xfrm>
        </p:grpSpPr>
        <p:pic>
          <p:nvPicPr>
            <p:cNvPr id="7" name="Picture 6">
              <a:extLst>
                <a:ext uri="{FF2B5EF4-FFF2-40B4-BE49-F238E27FC236}">
                  <a16:creationId xmlns:a16="http://schemas.microsoft.com/office/drawing/2014/main" id="{87E3662B-76F5-B5B6-DF90-10E163E7E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8" name="Picture 7" descr="A logo of a life saving society&#10;&#10;AI-generated content may be incorrect.">
              <a:extLst>
                <a:ext uri="{FF2B5EF4-FFF2-40B4-BE49-F238E27FC236}">
                  <a16:creationId xmlns:a16="http://schemas.microsoft.com/office/drawing/2014/main" id="{0FA5F81E-1BE1-8C8B-0C1E-A89F63962FC4}"/>
                </a:ext>
              </a:extLst>
            </p:cNvPr>
            <p:cNvPicPr>
              <a:picLocks noChangeAspect="1"/>
            </p:cNvPicPr>
            <p:nvPr/>
          </p:nvPicPr>
          <p:blipFill>
            <a:blip r:embed="rId5">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9" name="Picture 8" descr="A blue logo with three crowns&#10;&#10;AI-generated content may be incorrect.">
              <a:extLst>
                <a:ext uri="{FF2B5EF4-FFF2-40B4-BE49-F238E27FC236}">
                  <a16:creationId xmlns:a16="http://schemas.microsoft.com/office/drawing/2014/main" id="{4013E962-E792-E500-BA4F-7F382562FC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915629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4" name="Straight Connector 43">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7"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8" name="Isosceles Triangle 47">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0"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1"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2" name="Isosceles Triangle 51">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3" name="Isosceles Triangle 52">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310DB5F1-0339-2BE9-A28A-362D42A78411}"/>
              </a:ext>
            </a:extLst>
          </p:cNvPr>
          <p:cNvSpPr>
            <a:spLocks noGrp="1"/>
          </p:cNvSpPr>
          <p:nvPr>
            <p:ph type="title"/>
          </p:nvPr>
        </p:nvSpPr>
        <p:spPr>
          <a:xfrm>
            <a:off x="1507067" y="1578133"/>
            <a:ext cx="4335468" cy="2875534"/>
          </a:xfrm>
        </p:spPr>
        <p:txBody>
          <a:bodyPr vert="horz" lIns="91440" tIns="45720" rIns="91440" bIns="45720" rtlCol="0" anchor="b">
            <a:normAutofit/>
          </a:bodyPr>
          <a:lstStyle/>
          <a:p>
            <a:pPr algn="r"/>
            <a:r>
              <a:rPr lang="en-US" sz="5400" kern="1200" dirty="0">
                <a:solidFill>
                  <a:schemeClr val="accent1"/>
                </a:solidFill>
                <a:latin typeface="+mj-lt"/>
                <a:ea typeface="+mj-ea"/>
                <a:cs typeface="+mj-cs"/>
              </a:rPr>
              <a:t>Don’t become a Memory</a:t>
            </a:r>
          </a:p>
        </p:txBody>
      </p:sp>
      <p:pic>
        <p:nvPicPr>
          <p:cNvPr id="23" name="Picture 22" descr="A group of people holding a banner&#10;&#10;AI-generated content may be incorrect.">
            <a:extLst>
              <a:ext uri="{FF2B5EF4-FFF2-40B4-BE49-F238E27FC236}">
                <a16:creationId xmlns:a16="http://schemas.microsoft.com/office/drawing/2014/main" id="{69197833-2B80-48E2-884B-A626AB42B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2178291"/>
            <a:ext cx="3280613" cy="2772117"/>
          </a:xfrm>
          <a:prstGeom prst="rect">
            <a:avLst/>
          </a:prstGeom>
        </p:spPr>
      </p:pic>
      <p:grpSp>
        <p:nvGrpSpPr>
          <p:cNvPr id="25" name="Group 24">
            <a:extLst>
              <a:ext uri="{FF2B5EF4-FFF2-40B4-BE49-F238E27FC236}">
                <a16:creationId xmlns:a16="http://schemas.microsoft.com/office/drawing/2014/main" id="{ABF9774D-6507-C4E5-8D9F-7C0536A70FC8}"/>
              </a:ext>
            </a:extLst>
          </p:cNvPr>
          <p:cNvGrpSpPr/>
          <p:nvPr/>
        </p:nvGrpSpPr>
        <p:grpSpPr>
          <a:xfrm>
            <a:off x="837756" y="6032809"/>
            <a:ext cx="3806815" cy="716333"/>
            <a:chOff x="548639" y="5789523"/>
            <a:chExt cx="5682471" cy="1007975"/>
          </a:xfrm>
        </p:grpSpPr>
        <p:pic>
          <p:nvPicPr>
            <p:cNvPr id="27" name="Picture 26">
              <a:extLst>
                <a:ext uri="{FF2B5EF4-FFF2-40B4-BE49-F238E27FC236}">
                  <a16:creationId xmlns:a16="http://schemas.microsoft.com/office/drawing/2014/main" id="{5B88D0AB-E4B4-72F5-8C7E-EC5D554DBC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29" name="Picture 28" descr="A logo of a life saving society&#10;&#10;AI-generated content may be incorrect.">
              <a:extLst>
                <a:ext uri="{FF2B5EF4-FFF2-40B4-BE49-F238E27FC236}">
                  <a16:creationId xmlns:a16="http://schemas.microsoft.com/office/drawing/2014/main" id="{C28A8672-E9AF-139A-3762-725EC2369917}"/>
                </a:ext>
              </a:extLst>
            </p:cNvPr>
            <p:cNvPicPr>
              <a:picLocks noChangeAspect="1"/>
            </p:cNvPicPr>
            <p:nvPr/>
          </p:nvPicPr>
          <p:blipFill>
            <a:blip r:embed="rId5">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31" name="Picture 30" descr="A blue logo with three crowns&#10;&#10;AI-generated content may be incorrect.">
              <a:extLst>
                <a:ext uri="{FF2B5EF4-FFF2-40B4-BE49-F238E27FC236}">
                  <a16:creationId xmlns:a16="http://schemas.microsoft.com/office/drawing/2014/main" id="{7943A6EF-7B98-7333-292D-05AAF5EFC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546580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Isosceles Triangle 13">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9532AFD8-E8B4-B1DB-3BB1-20F8F20F5158}"/>
              </a:ext>
            </a:extLst>
          </p:cNvPr>
          <p:cNvSpPr>
            <a:spLocks noGrp="1"/>
          </p:cNvSpPr>
          <p:nvPr>
            <p:ph type="title"/>
          </p:nvPr>
        </p:nvSpPr>
        <p:spPr>
          <a:xfrm>
            <a:off x="333829" y="4165600"/>
            <a:ext cx="9729319" cy="2783946"/>
          </a:xfrm>
        </p:spPr>
        <p:txBody>
          <a:bodyPr vert="horz" lIns="91440" tIns="45720" rIns="91440" bIns="45720" rtlCol="0" anchor="b">
            <a:noAutofit/>
          </a:bodyPr>
          <a:lstStyle/>
          <a:p>
            <a:pPr algn="ctr">
              <a:lnSpc>
                <a:spcPct val="90000"/>
              </a:lnSpc>
            </a:pPr>
            <a:r>
              <a:rPr lang="en-US" sz="5400" kern="1200" dirty="0">
                <a:solidFill>
                  <a:schemeClr val="accent1"/>
                </a:solidFill>
                <a:latin typeface="+mj-lt"/>
                <a:ea typeface="+mj-ea"/>
                <a:cs typeface="+mj-cs"/>
              </a:rPr>
              <a:t>Questions &amp; Learning Outcomes</a:t>
            </a:r>
          </a:p>
        </p:txBody>
      </p:sp>
      <p:pic>
        <p:nvPicPr>
          <p:cNvPr id="6" name="Online Media 5" title="Beware what lurks beneath - water safety">
            <a:hlinkClick r:id="" action="ppaction://media"/>
            <a:extLst>
              <a:ext uri="{FF2B5EF4-FFF2-40B4-BE49-F238E27FC236}">
                <a16:creationId xmlns:a16="http://schemas.microsoft.com/office/drawing/2014/main" id="{1453B1BC-BB80-C78D-50EB-C89A90F7D360}"/>
              </a:ext>
            </a:extLst>
          </p:cNvPr>
          <p:cNvPicPr>
            <a:picLocks noGrp="1" noRot="1" noChangeAspect="1"/>
          </p:cNvPicPr>
          <p:nvPr>
            <p:ph idx="1"/>
            <a:videoFile r:link="rId1"/>
          </p:nvPr>
        </p:nvPicPr>
        <p:blipFill>
          <a:blip r:embed="rId4"/>
          <a:stretch>
            <a:fillRect/>
          </a:stretch>
        </p:blipFill>
        <p:spPr>
          <a:xfrm>
            <a:off x="979015" y="677920"/>
            <a:ext cx="8388823" cy="4740160"/>
          </a:xfrm>
          <a:prstGeom prst="rect">
            <a:avLst/>
          </a:prstGeom>
        </p:spPr>
      </p:pic>
    </p:spTree>
    <p:extLst>
      <p:ext uri="{BB962C8B-B14F-4D97-AF65-F5344CB8AC3E}">
        <p14:creationId xmlns:p14="http://schemas.microsoft.com/office/powerpoint/2010/main" val="2928550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pic>
        <p:nvPicPr>
          <p:cNvPr id="5" name="Picture 4" descr="A swimming pool with a ladder&#10;&#10;AI-generated content may be incorrect.">
            <a:extLst>
              <a:ext uri="{FF2B5EF4-FFF2-40B4-BE49-F238E27FC236}">
                <a16:creationId xmlns:a16="http://schemas.microsoft.com/office/drawing/2014/main" id="{E5FF5465-F6D0-C2B3-0F9C-006C15151B48}"/>
              </a:ext>
            </a:extLst>
          </p:cNvPr>
          <p:cNvPicPr>
            <a:picLocks noChangeAspect="1"/>
          </p:cNvPicPr>
          <p:nvPr/>
        </p:nvPicPr>
        <p:blipFill>
          <a:blip r:embed="rId3">
            <a:extLst>
              <a:ext uri="{28A0092B-C50C-407E-A947-70E740481C1C}">
                <a14:useLocalDpi xmlns:a14="http://schemas.microsoft.com/office/drawing/2010/main" val="0"/>
              </a:ext>
            </a:extLst>
          </a:blip>
          <a:srcRect l="24007" t="7412" r="4599" b="-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79CD27C3-E840-E969-D597-AE7C86F0DB83}"/>
              </a:ext>
            </a:extLst>
          </p:cNvPr>
          <p:cNvSpPr>
            <a:spLocks noGrp="1"/>
          </p:cNvSpPr>
          <p:nvPr>
            <p:ph type="title"/>
          </p:nvPr>
        </p:nvSpPr>
        <p:spPr>
          <a:xfrm>
            <a:off x="668867" y="2950857"/>
            <a:ext cx="3467704" cy="1096902"/>
          </a:xfrm>
        </p:spPr>
        <p:txBody>
          <a:bodyPr vert="horz" lIns="91440" tIns="45720" rIns="91440" bIns="45720" rtlCol="0" anchor="b">
            <a:normAutofit/>
          </a:bodyPr>
          <a:lstStyle/>
          <a:p>
            <a:pPr algn="r"/>
            <a:r>
              <a:rPr lang="en-US" sz="5400" dirty="0"/>
              <a:t>Practical</a:t>
            </a:r>
          </a:p>
        </p:txBody>
      </p:sp>
      <p:sp>
        <p:nvSpPr>
          <p:cNvPr id="3" name="Content Placeholder 2">
            <a:extLst>
              <a:ext uri="{FF2B5EF4-FFF2-40B4-BE49-F238E27FC236}">
                <a16:creationId xmlns:a16="http://schemas.microsoft.com/office/drawing/2014/main" id="{A75AF1BC-D491-E042-7C01-FD4B69879C6A}"/>
              </a:ext>
            </a:extLst>
          </p:cNvPr>
          <p:cNvSpPr>
            <a:spLocks noGrp="1"/>
          </p:cNvSpPr>
          <p:nvPr>
            <p:ph idx="1"/>
          </p:nvPr>
        </p:nvSpPr>
        <p:spPr>
          <a:xfrm>
            <a:off x="-375225" y="4355978"/>
            <a:ext cx="6096001" cy="1096901"/>
          </a:xfrm>
        </p:spPr>
        <p:txBody>
          <a:bodyPr vert="horz" lIns="91440" tIns="45720" rIns="91440" bIns="45720" rtlCol="0" anchor="t">
            <a:normAutofit/>
          </a:bodyPr>
          <a:lstStyle/>
          <a:p>
            <a:pPr marL="0" indent="0" algn="r">
              <a:buNone/>
            </a:pPr>
            <a:r>
              <a:rPr lang="en-US" sz="1600" dirty="0">
                <a:solidFill>
                  <a:schemeClr val="tx1">
                    <a:lumMod val="50000"/>
                    <a:lumOff val="50000"/>
                  </a:schemeClr>
                </a:solidFill>
              </a:rPr>
              <a:t>Time to get changed and put into practice your new skills!</a:t>
            </a:r>
          </a:p>
        </p:txBody>
      </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nvGrpSpPr>
          <p:cNvPr id="6" name="Group 5">
            <a:extLst>
              <a:ext uri="{FF2B5EF4-FFF2-40B4-BE49-F238E27FC236}">
                <a16:creationId xmlns:a16="http://schemas.microsoft.com/office/drawing/2014/main" id="{0616DD88-099B-8078-1859-DB04BA5D4CFA}"/>
              </a:ext>
            </a:extLst>
          </p:cNvPr>
          <p:cNvGrpSpPr/>
          <p:nvPr/>
        </p:nvGrpSpPr>
        <p:grpSpPr>
          <a:xfrm>
            <a:off x="611566" y="6043960"/>
            <a:ext cx="3658288" cy="610131"/>
            <a:chOff x="548639" y="5789523"/>
            <a:chExt cx="5682471" cy="1007975"/>
          </a:xfrm>
        </p:grpSpPr>
        <p:pic>
          <p:nvPicPr>
            <p:cNvPr id="7" name="Picture 6">
              <a:extLst>
                <a:ext uri="{FF2B5EF4-FFF2-40B4-BE49-F238E27FC236}">
                  <a16:creationId xmlns:a16="http://schemas.microsoft.com/office/drawing/2014/main" id="{37FF5EDC-49A5-8EF2-A709-5DF6AA78E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8" name="Picture 7" descr="A logo of a life saving society&#10;&#10;AI-generated content may be incorrect.">
              <a:extLst>
                <a:ext uri="{FF2B5EF4-FFF2-40B4-BE49-F238E27FC236}">
                  <a16:creationId xmlns:a16="http://schemas.microsoft.com/office/drawing/2014/main" id="{62EB63D0-81AB-3FE8-F873-BD27413B869E}"/>
                </a:ext>
              </a:extLst>
            </p:cNvPr>
            <p:cNvPicPr>
              <a:picLocks noChangeAspect="1"/>
            </p:cNvPicPr>
            <p:nvPr/>
          </p:nvPicPr>
          <p:blipFill>
            <a:blip r:embed="rId5">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9" name="Picture 8" descr="A blue logo with three crowns&#10;&#10;AI-generated content may be incorrect.">
              <a:extLst>
                <a:ext uri="{FF2B5EF4-FFF2-40B4-BE49-F238E27FC236}">
                  <a16:creationId xmlns:a16="http://schemas.microsoft.com/office/drawing/2014/main" id="{8E20223B-54E0-EA0D-11D9-69A43E85CB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2603586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3C983-1330-2449-8B2F-E629C2C5CA84}"/>
              </a:ext>
            </a:extLst>
          </p:cNvPr>
          <p:cNvSpPr>
            <a:spLocks noGrp="1"/>
          </p:cNvSpPr>
          <p:nvPr>
            <p:ph type="title"/>
          </p:nvPr>
        </p:nvSpPr>
        <p:spPr>
          <a:xfrm>
            <a:off x="677334" y="609600"/>
            <a:ext cx="8596668" cy="1320800"/>
          </a:xfrm>
        </p:spPr>
        <p:txBody>
          <a:bodyPr anchor="t">
            <a:normAutofit/>
          </a:bodyPr>
          <a:lstStyle/>
          <a:p>
            <a:r>
              <a:rPr lang="en-GB" sz="5400" dirty="0"/>
              <a:t>Lifejacket/BA Session</a:t>
            </a:r>
          </a:p>
        </p:txBody>
      </p:sp>
      <p:sp>
        <p:nvSpPr>
          <p:cNvPr id="3" name="Content Placeholder 2">
            <a:extLst>
              <a:ext uri="{FF2B5EF4-FFF2-40B4-BE49-F238E27FC236}">
                <a16:creationId xmlns:a16="http://schemas.microsoft.com/office/drawing/2014/main" id="{2FB395EB-4A9A-BA04-9747-E535AA5C0942}"/>
              </a:ext>
            </a:extLst>
          </p:cNvPr>
          <p:cNvSpPr>
            <a:spLocks noGrp="1"/>
          </p:cNvSpPr>
          <p:nvPr>
            <p:ph idx="1"/>
          </p:nvPr>
        </p:nvSpPr>
        <p:spPr>
          <a:xfrm>
            <a:off x="6336287" y="2160589"/>
            <a:ext cx="2934714" cy="2309811"/>
          </a:xfrm>
        </p:spPr>
        <p:txBody>
          <a:bodyPr>
            <a:normAutofit/>
          </a:bodyPr>
          <a:lstStyle/>
          <a:p>
            <a:r>
              <a:rPr lang="en-GB" sz="2400" dirty="0"/>
              <a:t>Differences between a buoyancy aid and a life jacket </a:t>
            </a:r>
          </a:p>
          <a:p>
            <a:endParaRPr lang="en-GB" dirty="0"/>
          </a:p>
        </p:txBody>
      </p:sp>
      <p:pic>
        <p:nvPicPr>
          <p:cNvPr id="5" name="Picture 4" descr="A life jacket and vest&#10;&#10;AI-generated content may be incorrect.">
            <a:extLst>
              <a:ext uri="{FF2B5EF4-FFF2-40B4-BE49-F238E27FC236}">
                <a16:creationId xmlns:a16="http://schemas.microsoft.com/office/drawing/2014/main" id="{FA96AC0A-71B5-6A69-35C2-1A25AD79E365}"/>
              </a:ext>
            </a:extLst>
          </p:cNvPr>
          <p:cNvPicPr>
            <a:picLocks noChangeAspect="1"/>
          </p:cNvPicPr>
          <p:nvPr/>
        </p:nvPicPr>
        <p:blipFill>
          <a:blip r:embed="rId3">
            <a:extLst>
              <a:ext uri="{28A0092B-C50C-407E-A947-70E740481C1C}">
                <a14:useLocalDpi xmlns:a14="http://schemas.microsoft.com/office/drawing/2010/main" val="0"/>
              </a:ext>
            </a:extLst>
          </a:blip>
          <a:srcRect r="3" b="4556"/>
          <a:stretch>
            <a:fillRect/>
          </a:stretch>
        </p:blipFill>
        <p:spPr>
          <a:xfrm>
            <a:off x="677334" y="2159331"/>
            <a:ext cx="5423429" cy="3882362"/>
          </a:xfrm>
          <a:prstGeom prst="rect">
            <a:avLst/>
          </a:prstGeom>
        </p:spPr>
      </p:pic>
      <p:grpSp>
        <p:nvGrpSpPr>
          <p:cNvPr id="6" name="Group 5">
            <a:extLst>
              <a:ext uri="{FF2B5EF4-FFF2-40B4-BE49-F238E27FC236}">
                <a16:creationId xmlns:a16="http://schemas.microsoft.com/office/drawing/2014/main" id="{A0A6328B-5308-9C30-0244-43E3E8CB41D6}"/>
              </a:ext>
            </a:extLst>
          </p:cNvPr>
          <p:cNvGrpSpPr/>
          <p:nvPr/>
        </p:nvGrpSpPr>
        <p:grpSpPr>
          <a:xfrm>
            <a:off x="5355770" y="6248400"/>
            <a:ext cx="3420239" cy="609600"/>
            <a:chOff x="548639" y="5789523"/>
            <a:chExt cx="5682471" cy="1007975"/>
          </a:xfrm>
        </p:grpSpPr>
        <p:pic>
          <p:nvPicPr>
            <p:cNvPr id="7" name="Picture 6">
              <a:extLst>
                <a:ext uri="{FF2B5EF4-FFF2-40B4-BE49-F238E27FC236}">
                  <a16:creationId xmlns:a16="http://schemas.microsoft.com/office/drawing/2014/main" id="{9DFDBEB6-C1EA-8AFE-F4BE-3F99C1568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8" name="Picture 7" descr="A logo of a life saving society&#10;&#10;AI-generated content may be incorrect.">
              <a:extLst>
                <a:ext uri="{FF2B5EF4-FFF2-40B4-BE49-F238E27FC236}">
                  <a16:creationId xmlns:a16="http://schemas.microsoft.com/office/drawing/2014/main" id="{29ACD4A8-8C6E-B116-D97A-C28EAD4DD6DE}"/>
                </a:ext>
              </a:extLst>
            </p:cNvPr>
            <p:cNvPicPr>
              <a:picLocks noChangeAspect="1"/>
            </p:cNvPicPr>
            <p:nvPr/>
          </p:nvPicPr>
          <p:blipFill>
            <a:blip r:embed="rId5">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9" name="Picture 8" descr="A blue logo with three crowns&#10;&#10;AI-generated content may be incorrect.">
              <a:extLst>
                <a:ext uri="{FF2B5EF4-FFF2-40B4-BE49-F238E27FC236}">
                  <a16:creationId xmlns:a16="http://schemas.microsoft.com/office/drawing/2014/main" id="{95BA7823-E5D9-57E9-6B09-30C65157CF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448681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4F1A65-31AA-E4AA-E93C-821D66D2F7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45F0AF-131A-8E5D-251D-10A7AF933B97}"/>
              </a:ext>
            </a:extLst>
          </p:cNvPr>
          <p:cNvSpPr>
            <a:spLocks noGrp="1"/>
          </p:cNvSpPr>
          <p:nvPr>
            <p:ph type="title"/>
          </p:nvPr>
        </p:nvSpPr>
        <p:spPr>
          <a:xfrm>
            <a:off x="648305" y="307295"/>
            <a:ext cx="8596668" cy="1320800"/>
          </a:xfrm>
        </p:spPr>
        <p:txBody>
          <a:bodyPr anchor="t">
            <a:normAutofit/>
          </a:bodyPr>
          <a:lstStyle/>
          <a:p>
            <a:r>
              <a:rPr lang="en-GB" sz="5400" dirty="0"/>
              <a:t>HELP Position and Huddle</a:t>
            </a:r>
          </a:p>
        </p:txBody>
      </p:sp>
      <p:grpSp>
        <p:nvGrpSpPr>
          <p:cNvPr id="6" name="Group 5">
            <a:extLst>
              <a:ext uri="{FF2B5EF4-FFF2-40B4-BE49-F238E27FC236}">
                <a16:creationId xmlns:a16="http://schemas.microsoft.com/office/drawing/2014/main" id="{1583CE17-9C16-000C-74C9-638BEAEE23B2}"/>
              </a:ext>
            </a:extLst>
          </p:cNvPr>
          <p:cNvGrpSpPr/>
          <p:nvPr/>
        </p:nvGrpSpPr>
        <p:grpSpPr>
          <a:xfrm>
            <a:off x="5355770" y="6248400"/>
            <a:ext cx="3420239" cy="609600"/>
            <a:chOff x="548639" y="5789523"/>
            <a:chExt cx="5682471" cy="1007975"/>
          </a:xfrm>
        </p:grpSpPr>
        <p:pic>
          <p:nvPicPr>
            <p:cNvPr id="7" name="Picture 6">
              <a:extLst>
                <a:ext uri="{FF2B5EF4-FFF2-40B4-BE49-F238E27FC236}">
                  <a16:creationId xmlns:a16="http://schemas.microsoft.com/office/drawing/2014/main" id="{9A932AA5-9668-BC1A-94B8-CE69CF39D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8" name="Picture 7" descr="A logo of a life saving society&#10;&#10;AI-generated content may be incorrect.">
              <a:extLst>
                <a:ext uri="{FF2B5EF4-FFF2-40B4-BE49-F238E27FC236}">
                  <a16:creationId xmlns:a16="http://schemas.microsoft.com/office/drawing/2014/main" id="{3269A182-495F-7E62-D453-900D87C3F284}"/>
                </a:ext>
              </a:extLst>
            </p:cNvPr>
            <p:cNvPicPr>
              <a:picLocks noChangeAspect="1"/>
            </p:cNvPicPr>
            <p:nvPr/>
          </p:nvPicPr>
          <p:blipFill>
            <a:blip r:embed="rId4">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9" name="Picture 8" descr="A blue logo with three crowns&#10;&#10;AI-generated content may be incorrect.">
              <a:extLst>
                <a:ext uri="{FF2B5EF4-FFF2-40B4-BE49-F238E27FC236}">
                  <a16:creationId xmlns:a16="http://schemas.microsoft.com/office/drawing/2014/main" id="{8D1C880B-5F70-D0D7-BE79-63DD2F1F6B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pic>
        <p:nvPicPr>
          <p:cNvPr id="4" name="Picture 3" descr="What to do if you fall into cold water">
            <a:extLst>
              <a:ext uri="{FF2B5EF4-FFF2-40B4-BE49-F238E27FC236}">
                <a16:creationId xmlns:a16="http://schemas.microsoft.com/office/drawing/2014/main" id="{7D2814A6-DDEE-E2A2-449F-608FA42A6314}"/>
              </a:ext>
            </a:extLst>
          </p:cNvPr>
          <p:cNvPicPr>
            <a:picLocks noChangeAspect="1"/>
          </p:cNvPicPr>
          <p:nvPr/>
        </p:nvPicPr>
        <p:blipFill>
          <a:blip r:embed="rId6"/>
          <a:stretch>
            <a:fillRect/>
          </a:stretch>
        </p:blipFill>
        <p:spPr>
          <a:xfrm>
            <a:off x="492570" y="1422060"/>
            <a:ext cx="6218473" cy="4371975"/>
          </a:xfrm>
          <a:prstGeom prst="rect">
            <a:avLst/>
          </a:prstGeom>
        </p:spPr>
      </p:pic>
      <p:pic>
        <p:nvPicPr>
          <p:cNvPr id="10" name="Picture 9" descr="If you fall into cold water, every minute matters. Wearing a life jacket  and using the HELP (Heat Escape Lessoning Posture) and Huddle positions  protect critical body areas and can slow down">
            <a:extLst>
              <a:ext uri="{FF2B5EF4-FFF2-40B4-BE49-F238E27FC236}">
                <a16:creationId xmlns:a16="http://schemas.microsoft.com/office/drawing/2014/main" id="{48AFEF51-C8F7-7EC9-7118-CBA984765493}"/>
              </a:ext>
            </a:extLst>
          </p:cNvPr>
          <p:cNvPicPr>
            <a:picLocks noChangeAspect="1"/>
          </p:cNvPicPr>
          <p:nvPr/>
        </p:nvPicPr>
        <p:blipFill>
          <a:blip r:embed="rId7"/>
          <a:srcRect l="55541"/>
          <a:stretch>
            <a:fillRect/>
          </a:stretch>
        </p:blipFill>
        <p:spPr>
          <a:xfrm>
            <a:off x="7709971" y="1567543"/>
            <a:ext cx="1907558" cy="3608614"/>
          </a:xfrm>
          <a:prstGeom prst="rect">
            <a:avLst/>
          </a:prstGeom>
        </p:spPr>
      </p:pic>
    </p:spTree>
    <p:extLst>
      <p:ext uri="{BB962C8B-B14F-4D97-AF65-F5344CB8AC3E}">
        <p14:creationId xmlns:p14="http://schemas.microsoft.com/office/powerpoint/2010/main" val="1318318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bridge over water with a sunset&#10;&#10;AI-generated content may be incorrect.">
            <a:extLst>
              <a:ext uri="{FF2B5EF4-FFF2-40B4-BE49-F238E27FC236}">
                <a16:creationId xmlns:a16="http://schemas.microsoft.com/office/drawing/2014/main" id="{1087FE21-6627-5372-1FF4-FBA83CB3F823}"/>
              </a:ext>
            </a:extLst>
          </p:cNvPr>
          <p:cNvPicPr>
            <a:picLocks noChangeAspect="1"/>
          </p:cNvPicPr>
          <p:nvPr/>
        </p:nvPicPr>
        <p:blipFill>
          <a:blip r:embed="rId3">
            <a:extLst>
              <a:ext uri="{28A0092B-C50C-407E-A947-70E740481C1C}">
                <a14:useLocalDpi xmlns:a14="http://schemas.microsoft.com/office/drawing/2010/main" val="0"/>
              </a:ext>
            </a:extLst>
          </a:blip>
          <a:srcRect r="22891" b="-2"/>
          <a:stretch>
            <a:fillRect/>
          </a:stretch>
        </p:blipFill>
        <p:spPr>
          <a:xfrm>
            <a:off x="4269854" y="8465"/>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itle 3">
            <a:extLst>
              <a:ext uri="{FF2B5EF4-FFF2-40B4-BE49-F238E27FC236}">
                <a16:creationId xmlns:a16="http://schemas.microsoft.com/office/drawing/2014/main" id="{0CE6F2E9-B6EC-896F-DA8E-B08DD7B5BF58}"/>
              </a:ext>
            </a:extLst>
          </p:cNvPr>
          <p:cNvSpPr>
            <a:spLocks noGrp="1"/>
          </p:cNvSpPr>
          <p:nvPr>
            <p:ph type="title"/>
          </p:nvPr>
        </p:nvSpPr>
        <p:spPr>
          <a:xfrm>
            <a:off x="-785446" y="1989829"/>
            <a:ext cx="7348759" cy="2116342"/>
          </a:xfrm>
        </p:spPr>
        <p:txBody>
          <a:bodyPr>
            <a:noAutofit/>
          </a:bodyPr>
          <a:lstStyle/>
          <a:p>
            <a:pPr algn="ctr"/>
            <a:r>
              <a:rPr lang="en-GB" sz="6600" dirty="0"/>
              <a:t>Safe </a:t>
            </a:r>
            <a:br>
              <a:rPr lang="en-GB" sz="6600" dirty="0"/>
            </a:br>
            <a:r>
              <a:rPr lang="en-GB" sz="6600" dirty="0"/>
              <a:t>Around Water</a:t>
            </a:r>
          </a:p>
        </p:txBody>
      </p:sp>
      <p:cxnSp>
        <p:nvCxnSpPr>
          <p:cNvPr id="22" name="Straight Connector 2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nvGrpSpPr>
          <p:cNvPr id="19" name="Group 18">
            <a:extLst>
              <a:ext uri="{FF2B5EF4-FFF2-40B4-BE49-F238E27FC236}">
                <a16:creationId xmlns:a16="http://schemas.microsoft.com/office/drawing/2014/main" id="{EC92F898-B04A-5AA8-3146-4AC3320DE255}"/>
              </a:ext>
            </a:extLst>
          </p:cNvPr>
          <p:cNvGrpSpPr/>
          <p:nvPr/>
        </p:nvGrpSpPr>
        <p:grpSpPr>
          <a:xfrm>
            <a:off x="615868" y="5543395"/>
            <a:ext cx="3974052" cy="671551"/>
            <a:chOff x="548639" y="5789523"/>
            <a:chExt cx="5682471" cy="1007975"/>
          </a:xfrm>
        </p:grpSpPr>
        <p:pic>
          <p:nvPicPr>
            <p:cNvPr id="21" name="Picture 20">
              <a:extLst>
                <a:ext uri="{FF2B5EF4-FFF2-40B4-BE49-F238E27FC236}">
                  <a16:creationId xmlns:a16="http://schemas.microsoft.com/office/drawing/2014/main" id="{850BADD2-9908-D582-43F4-1803B160D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23" name="Picture 22" descr="A logo of a life saving society&#10;&#10;AI-generated content may be incorrect.">
              <a:extLst>
                <a:ext uri="{FF2B5EF4-FFF2-40B4-BE49-F238E27FC236}">
                  <a16:creationId xmlns:a16="http://schemas.microsoft.com/office/drawing/2014/main" id="{5D423E11-BB0F-9038-0637-865C7B1E8E7F}"/>
                </a:ext>
              </a:extLst>
            </p:cNvPr>
            <p:cNvPicPr>
              <a:picLocks noChangeAspect="1"/>
            </p:cNvPicPr>
            <p:nvPr/>
          </p:nvPicPr>
          <p:blipFill>
            <a:blip r:embed="rId5">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25" name="Picture 24" descr="A blue logo with three crowns&#10;&#10;AI-generated content may be incorrect.">
              <a:extLst>
                <a:ext uri="{FF2B5EF4-FFF2-40B4-BE49-F238E27FC236}">
                  <a16:creationId xmlns:a16="http://schemas.microsoft.com/office/drawing/2014/main" id="{8CC7C745-9C64-AC9D-A47C-980F017950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412324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4098A4C6-4FFB-4EF4-8317-8110224DB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7" name="Straight Connector 36">
              <a:extLst>
                <a:ext uri="{FF2B5EF4-FFF2-40B4-BE49-F238E27FC236}">
                  <a16:creationId xmlns:a16="http://schemas.microsoft.com/office/drawing/2014/main" id="{4A415072-93F3-4FDA-96B8-7DFD2874C5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D8C2D828-7FBF-4467-B527-793E0E978C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B9D10F1D-AB99-42AD-8720-CDF349959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0" name="Rectangle 25">
              <a:extLst>
                <a:ext uri="{FF2B5EF4-FFF2-40B4-BE49-F238E27FC236}">
                  <a16:creationId xmlns:a16="http://schemas.microsoft.com/office/drawing/2014/main" id="{5BF01F05-8464-452A-A278-4A40757B6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1" name="Isosceles Triangle 40">
              <a:extLst>
                <a:ext uri="{FF2B5EF4-FFF2-40B4-BE49-F238E27FC236}">
                  <a16:creationId xmlns:a16="http://schemas.microsoft.com/office/drawing/2014/main" id="{FBCC0363-6CA5-4B64-A66F-478732557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2" name="Rectangle 27">
              <a:extLst>
                <a:ext uri="{FF2B5EF4-FFF2-40B4-BE49-F238E27FC236}">
                  <a16:creationId xmlns:a16="http://schemas.microsoft.com/office/drawing/2014/main" id="{CBACBAB2-7577-4339-B610-7245E449D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3" name="Rectangle 28">
              <a:extLst>
                <a:ext uri="{FF2B5EF4-FFF2-40B4-BE49-F238E27FC236}">
                  <a16:creationId xmlns:a16="http://schemas.microsoft.com/office/drawing/2014/main" id="{DFCB19D4-D4D4-4AFD-9ECC-A6D0E4AE2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4" name="Rectangle 29">
              <a:extLst>
                <a:ext uri="{FF2B5EF4-FFF2-40B4-BE49-F238E27FC236}">
                  <a16:creationId xmlns:a16="http://schemas.microsoft.com/office/drawing/2014/main" id="{3B32E423-85B7-4B28-B5C3-AB63224A4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5" name="Isosceles Triangle 44">
              <a:extLst>
                <a:ext uri="{FF2B5EF4-FFF2-40B4-BE49-F238E27FC236}">
                  <a16:creationId xmlns:a16="http://schemas.microsoft.com/office/drawing/2014/main" id="{3DC38A14-94ED-496F-851A-CA6A98898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6" name="Isosceles Triangle 45">
              <a:extLst>
                <a:ext uri="{FF2B5EF4-FFF2-40B4-BE49-F238E27FC236}">
                  <a16:creationId xmlns:a16="http://schemas.microsoft.com/office/drawing/2014/main" id="{14E862E4-F307-4A50-A3A9-0A79FD36D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EE594629-D390-8A2D-B09E-3D3670F20977}"/>
              </a:ext>
            </a:extLst>
          </p:cNvPr>
          <p:cNvSpPr>
            <a:spLocks noGrp="1"/>
          </p:cNvSpPr>
          <p:nvPr>
            <p:ph type="title"/>
          </p:nvPr>
        </p:nvSpPr>
        <p:spPr>
          <a:xfrm>
            <a:off x="985968" y="4473226"/>
            <a:ext cx="8288035" cy="1096650"/>
          </a:xfrm>
        </p:spPr>
        <p:txBody>
          <a:bodyPr vert="horz" lIns="91440" tIns="45720" rIns="91440" bIns="45720" rtlCol="0" anchor="b">
            <a:normAutofit/>
          </a:bodyPr>
          <a:lstStyle/>
          <a:p>
            <a:r>
              <a:rPr lang="en-US" sz="5400" dirty="0"/>
              <a:t>Kayaks, Canoes &amp; SUP’s</a:t>
            </a:r>
          </a:p>
        </p:txBody>
      </p:sp>
      <p:pic>
        <p:nvPicPr>
          <p:cNvPr id="9" name="Picture 8" descr="A person in a kayak in the water&#10;&#10;AI-generated content may be incorrect.">
            <a:extLst>
              <a:ext uri="{FF2B5EF4-FFF2-40B4-BE49-F238E27FC236}">
                <a16:creationId xmlns:a16="http://schemas.microsoft.com/office/drawing/2014/main" id="{32C9CD0A-4C8B-8B8C-BE61-9AE51A34BAF9}"/>
              </a:ext>
            </a:extLst>
          </p:cNvPr>
          <p:cNvPicPr>
            <a:picLocks noChangeAspect="1"/>
          </p:cNvPicPr>
          <p:nvPr/>
        </p:nvPicPr>
        <p:blipFill>
          <a:blip r:embed="rId3">
            <a:extLst>
              <a:ext uri="{28A0092B-C50C-407E-A947-70E740481C1C}">
                <a14:useLocalDpi xmlns:a14="http://schemas.microsoft.com/office/drawing/2010/main" val="0"/>
              </a:ext>
            </a:extLst>
          </a:blip>
          <a:srcRect l="20945" r="20946"/>
          <a:stretch>
            <a:fillRect/>
          </a:stretch>
        </p:blipFill>
        <p:spPr>
          <a:xfrm>
            <a:off x="985969" y="609600"/>
            <a:ext cx="2743200" cy="3635025"/>
          </a:xfrm>
          <a:prstGeom prst="rect">
            <a:avLst/>
          </a:prstGeom>
        </p:spPr>
      </p:pic>
      <p:pic>
        <p:nvPicPr>
          <p:cNvPr id="5" name="Content Placeholder 4" descr="A boat on the water&#10;&#10;AI-generated content may be incorrect.">
            <a:extLst>
              <a:ext uri="{FF2B5EF4-FFF2-40B4-BE49-F238E27FC236}">
                <a16:creationId xmlns:a16="http://schemas.microsoft.com/office/drawing/2014/main" id="{45790C8C-84CB-A30C-98AC-499854A0F499}"/>
              </a:ext>
            </a:extLst>
          </p:cNvPr>
          <p:cNvPicPr>
            <a:picLocks noChangeAspect="1"/>
          </p:cNvPicPr>
          <p:nvPr/>
        </p:nvPicPr>
        <p:blipFill>
          <a:blip r:embed="rId4">
            <a:extLst>
              <a:ext uri="{28A0092B-C50C-407E-A947-70E740481C1C}">
                <a14:useLocalDpi xmlns:a14="http://schemas.microsoft.com/office/drawing/2010/main" val="0"/>
              </a:ext>
            </a:extLst>
          </a:blip>
          <a:srcRect l="9167" r="48573" b="1"/>
          <a:stretch>
            <a:fillRect/>
          </a:stretch>
        </p:blipFill>
        <p:spPr>
          <a:xfrm>
            <a:off x="3810032" y="608009"/>
            <a:ext cx="2743200" cy="3635025"/>
          </a:xfrm>
          <a:prstGeom prst="rect">
            <a:avLst/>
          </a:prstGeom>
        </p:spPr>
      </p:pic>
      <p:pic>
        <p:nvPicPr>
          <p:cNvPr id="7" name="Picture 6" descr="A group of people on paddle boards in the water&#10;&#10;AI-generated content may be incorrect.">
            <a:extLst>
              <a:ext uri="{FF2B5EF4-FFF2-40B4-BE49-F238E27FC236}">
                <a16:creationId xmlns:a16="http://schemas.microsoft.com/office/drawing/2014/main" id="{07667AAD-F070-4F7D-934C-AA32BC5CA9DA}"/>
              </a:ext>
            </a:extLst>
          </p:cNvPr>
          <p:cNvPicPr>
            <a:picLocks noChangeAspect="1"/>
          </p:cNvPicPr>
          <p:nvPr/>
        </p:nvPicPr>
        <p:blipFill>
          <a:blip r:embed="rId5">
            <a:extLst>
              <a:ext uri="{28A0092B-C50C-407E-A947-70E740481C1C}">
                <a14:useLocalDpi xmlns:a14="http://schemas.microsoft.com/office/drawing/2010/main" val="0"/>
              </a:ext>
            </a:extLst>
          </a:blip>
          <a:srcRect l="32453" r="25287" b="-1"/>
          <a:stretch>
            <a:fillRect/>
          </a:stretch>
        </p:blipFill>
        <p:spPr>
          <a:xfrm rot="10800000" flipV="1">
            <a:off x="6634094" y="608009"/>
            <a:ext cx="2743200" cy="3651345"/>
          </a:xfrm>
          <a:prstGeom prst="rect">
            <a:avLst/>
          </a:prstGeom>
        </p:spPr>
      </p:pic>
      <p:grpSp>
        <p:nvGrpSpPr>
          <p:cNvPr id="10" name="Group 9">
            <a:extLst>
              <a:ext uri="{FF2B5EF4-FFF2-40B4-BE49-F238E27FC236}">
                <a16:creationId xmlns:a16="http://schemas.microsoft.com/office/drawing/2014/main" id="{3286B71C-4478-609D-C113-32F46229349F}"/>
              </a:ext>
            </a:extLst>
          </p:cNvPr>
          <p:cNvGrpSpPr/>
          <p:nvPr/>
        </p:nvGrpSpPr>
        <p:grpSpPr>
          <a:xfrm>
            <a:off x="943645" y="6052457"/>
            <a:ext cx="3823089" cy="590484"/>
            <a:chOff x="548639" y="5789523"/>
            <a:chExt cx="5682471" cy="1007975"/>
          </a:xfrm>
        </p:grpSpPr>
        <p:pic>
          <p:nvPicPr>
            <p:cNvPr id="11" name="Picture 10">
              <a:extLst>
                <a:ext uri="{FF2B5EF4-FFF2-40B4-BE49-F238E27FC236}">
                  <a16:creationId xmlns:a16="http://schemas.microsoft.com/office/drawing/2014/main" id="{2F25BEC7-7980-71F5-D084-B383C4165E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12" name="Picture 11" descr="A logo of a life saving society&#10;&#10;AI-generated content may be incorrect.">
              <a:extLst>
                <a:ext uri="{FF2B5EF4-FFF2-40B4-BE49-F238E27FC236}">
                  <a16:creationId xmlns:a16="http://schemas.microsoft.com/office/drawing/2014/main" id="{5CF3B1EB-BA06-F7E6-A55F-9C5C5EABC666}"/>
                </a:ext>
              </a:extLst>
            </p:cNvPr>
            <p:cNvPicPr>
              <a:picLocks noChangeAspect="1"/>
            </p:cNvPicPr>
            <p:nvPr/>
          </p:nvPicPr>
          <p:blipFill>
            <a:blip r:embed="rId7">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14" name="Picture 13" descr="A blue logo with three crowns&#10;&#10;AI-generated content may be incorrect.">
              <a:extLst>
                <a:ext uri="{FF2B5EF4-FFF2-40B4-BE49-F238E27FC236}">
                  <a16:creationId xmlns:a16="http://schemas.microsoft.com/office/drawing/2014/main" id="{922FFB83-CD9A-642B-CAA0-D6E11D282A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2049699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Isosceles Triangle 21">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pic>
        <p:nvPicPr>
          <p:cNvPr id="8" name="Picture 7" descr="A dog standing on ice&#10;&#10;AI-generated content may be incorrect.">
            <a:extLst>
              <a:ext uri="{FF2B5EF4-FFF2-40B4-BE49-F238E27FC236}">
                <a16:creationId xmlns:a16="http://schemas.microsoft.com/office/drawing/2014/main" id="{F65EFE4A-AD17-5AF3-D24D-C2C32D2178C5}"/>
              </a:ext>
            </a:extLst>
          </p:cNvPr>
          <p:cNvPicPr>
            <a:picLocks noChangeAspect="1"/>
          </p:cNvPicPr>
          <p:nvPr/>
        </p:nvPicPr>
        <p:blipFill>
          <a:blip r:embed="rId3">
            <a:extLst>
              <a:ext uri="{28A0092B-C50C-407E-A947-70E740481C1C}">
                <a14:useLocalDpi xmlns:a14="http://schemas.microsoft.com/office/drawing/2010/main" val="0"/>
              </a:ext>
            </a:extLst>
          </a:blip>
          <a:srcRect l="15589" t="6499" r="12315" b="1"/>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B083F2A-91E3-3C38-DC39-1753F15802DE}"/>
              </a:ext>
            </a:extLst>
          </p:cNvPr>
          <p:cNvSpPr>
            <a:spLocks noGrp="1"/>
          </p:cNvSpPr>
          <p:nvPr>
            <p:ph type="title"/>
          </p:nvPr>
        </p:nvSpPr>
        <p:spPr>
          <a:xfrm>
            <a:off x="493149" y="822323"/>
            <a:ext cx="4483704" cy="2369093"/>
          </a:xfrm>
        </p:spPr>
        <p:txBody>
          <a:bodyPr vert="horz" lIns="91440" tIns="45720" rIns="91440" bIns="45720" rtlCol="0" anchor="b">
            <a:normAutofit/>
          </a:bodyPr>
          <a:lstStyle/>
          <a:p>
            <a:pPr algn="r"/>
            <a:r>
              <a:rPr lang="en-US" sz="5400" dirty="0"/>
              <a:t>Winter Safety</a:t>
            </a:r>
          </a:p>
        </p:txBody>
      </p:sp>
      <p:cxnSp>
        <p:nvCxnSpPr>
          <p:cNvPr id="25" name="Straight Connector 24">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9"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1"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nvGrpSpPr>
          <p:cNvPr id="9" name="Group 8">
            <a:extLst>
              <a:ext uri="{FF2B5EF4-FFF2-40B4-BE49-F238E27FC236}">
                <a16:creationId xmlns:a16="http://schemas.microsoft.com/office/drawing/2014/main" id="{F7F198E2-9AE0-D3AB-1227-3A5CACECA909}"/>
              </a:ext>
            </a:extLst>
          </p:cNvPr>
          <p:cNvGrpSpPr/>
          <p:nvPr/>
        </p:nvGrpSpPr>
        <p:grpSpPr>
          <a:xfrm>
            <a:off x="514371" y="5909164"/>
            <a:ext cx="3889319" cy="632558"/>
            <a:chOff x="548639" y="5789523"/>
            <a:chExt cx="5682471" cy="1007975"/>
          </a:xfrm>
        </p:grpSpPr>
        <p:pic>
          <p:nvPicPr>
            <p:cNvPr id="10" name="Picture 9">
              <a:extLst>
                <a:ext uri="{FF2B5EF4-FFF2-40B4-BE49-F238E27FC236}">
                  <a16:creationId xmlns:a16="http://schemas.microsoft.com/office/drawing/2014/main" id="{BD16F497-BC50-7437-88FA-BEC9CFFB7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11" name="Picture 10" descr="A logo of a life saving society&#10;&#10;AI-generated content may be incorrect.">
              <a:extLst>
                <a:ext uri="{FF2B5EF4-FFF2-40B4-BE49-F238E27FC236}">
                  <a16:creationId xmlns:a16="http://schemas.microsoft.com/office/drawing/2014/main" id="{EA687B45-3DF6-65E0-085A-B0731884E153}"/>
                </a:ext>
              </a:extLst>
            </p:cNvPr>
            <p:cNvPicPr>
              <a:picLocks noChangeAspect="1"/>
            </p:cNvPicPr>
            <p:nvPr/>
          </p:nvPicPr>
          <p:blipFill>
            <a:blip r:embed="rId5">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12" name="Picture 11" descr="A blue logo with three crowns&#10;&#10;AI-generated content may be incorrect.">
              <a:extLst>
                <a:ext uri="{FF2B5EF4-FFF2-40B4-BE49-F238E27FC236}">
                  <a16:creationId xmlns:a16="http://schemas.microsoft.com/office/drawing/2014/main" id="{CB6BCA0C-DC1E-A26D-E629-C5AA73F555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3043553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B4BAF9-56A8-9383-AB53-744F786DF217}"/>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715DF9DC-5B4E-3DF3-8858-E86D9C2105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394E146E-7A88-EAFD-E018-554A465882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BF1C489-56F0-1425-1C13-45BF6BB121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4A1EB67D-868C-7DF7-E261-8C3F85399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5">
              <a:extLst>
                <a:ext uri="{FF2B5EF4-FFF2-40B4-BE49-F238E27FC236}">
                  <a16:creationId xmlns:a16="http://schemas.microsoft.com/office/drawing/2014/main" id="{E60D40A3-8926-6B0C-3140-727D4CEF2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7803E50B-034A-ADF2-5CDC-2FD9F5635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Rectangle 27">
              <a:extLst>
                <a:ext uri="{FF2B5EF4-FFF2-40B4-BE49-F238E27FC236}">
                  <a16:creationId xmlns:a16="http://schemas.microsoft.com/office/drawing/2014/main" id="{673E85D3-AC9D-E87A-D050-09C5181E8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Rectangle 28">
              <a:extLst>
                <a:ext uri="{FF2B5EF4-FFF2-40B4-BE49-F238E27FC236}">
                  <a16:creationId xmlns:a16="http://schemas.microsoft.com/office/drawing/2014/main" id="{4F7BCC48-97FC-460F-D735-8FBEB12ABE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 name="Rectangle 29">
              <a:extLst>
                <a:ext uri="{FF2B5EF4-FFF2-40B4-BE49-F238E27FC236}">
                  <a16:creationId xmlns:a16="http://schemas.microsoft.com/office/drawing/2014/main" id="{1930FF0E-DFE7-A214-1CC9-3946B5864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Isosceles Triangle 21">
              <a:extLst>
                <a:ext uri="{FF2B5EF4-FFF2-40B4-BE49-F238E27FC236}">
                  <a16:creationId xmlns:a16="http://schemas.microsoft.com/office/drawing/2014/main" id="{2C511B8C-F138-FAA3-C0AA-FFD13464E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a:extLst>
                <a:ext uri="{FF2B5EF4-FFF2-40B4-BE49-F238E27FC236}">
                  <a16:creationId xmlns:a16="http://schemas.microsoft.com/office/drawing/2014/main" id="{3902C915-AFB1-7C70-D90D-6661AE915C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cxnSp>
        <p:nvCxnSpPr>
          <p:cNvPr id="25" name="Straight Connector 24">
            <a:extLst>
              <a:ext uri="{FF2B5EF4-FFF2-40B4-BE49-F238E27FC236}">
                <a16:creationId xmlns:a16="http://schemas.microsoft.com/office/drawing/2014/main" id="{3856F336-D47B-708F-0456-5929108868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7BCBFB1-D372-FD47-1E1B-2A5727DEF5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E17309A2-B864-E026-4A62-78C261D49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Rectangle 25">
            <a:extLst>
              <a:ext uri="{FF2B5EF4-FFF2-40B4-BE49-F238E27FC236}">
                <a16:creationId xmlns:a16="http://schemas.microsoft.com/office/drawing/2014/main" id="{538A7BDE-8FD3-635A-4FB0-5110D2B0B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Isosceles Triangle 24">
            <a:extLst>
              <a:ext uri="{FF2B5EF4-FFF2-40B4-BE49-F238E27FC236}">
                <a16:creationId xmlns:a16="http://schemas.microsoft.com/office/drawing/2014/main" id="{1E4154BA-952C-E3D4-F17B-C653A13D4C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27">
            <a:extLst>
              <a:ext uri="{FF2B5EF4-FFF2-40B4-BE49-F238E27FC236}">
                <a16:creationId xmlns:a16="http://schemas.microsoft.com/office/drawing/2014/main" id="{3E62DC8F-37AA-82D9-45FE-7E2568EC8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Rectangle 28">
            <a:extLst>
              <a:ext uri="{FF2B5EF4-FFF2-40B4-BE49-F238E27FC236}">
                <a16:creationId xmlns:a16="http://schemas.microsoft.com/office/drawing/2014/main" id="{204A45AC-B03A-6F2D-2964-6D40EBC7D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9" name="Rectangle 29">
            <a:extLst>
              <a:ext uri="{FF2B5EF4-FFF2-40B4-BE49-F238E27FC236}">
                <a16:creationId xmlns:a16="http://schemas.microsoft.com/office/drawing/2014/main" id="{2690C23A-1C12-614B-93A0-079982142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1" name="Isosceles Triangle 29">
            <a:extLst>
              <a:ext uri="{FF2B5EF4-FFF2-40B4-BE49-F238E27FC236}">
                <a16:creationId xmlns:a16="http://schemas.microsoft.com/office/drawing/2014/main" id="{9F45C6B3-3C8D-92AB-C5E0-F9AA9DC99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nvGrpSpPr>
          <p:cNvPr id="9" name="Group 8">
            <a:extLst>
              <a:ext uri="{FF2B5EF4-FFF2-40B4-BE49-F238E27FC236}">
                <a16:creationId xmlns:a16="http://schemas.microsoft.com/office/drawing/2014/main" id="{61AAF1EF-81AC-4CD1-2186-04049C9715B3}"/>
              </a:ext>
            </a:extLst>
          </p:cNvPr>
          <p:cNvGrpSpPr/>
          <p:nvPr/>
        </p:nvGrpSpPr>
        <p:grpSpPr>
          <a:xfrm>
            <a:off x="514371" y="5909164"/>
            <a:ext cx="3889319" cy="632558"/>
            <a:chOff x="548639" y="5789523"/>
            <a:chExt cx="5682471" cy="1007975"/>
          </a:xfrm>
        </p:grpSpPr>
        <p:pic>
          <p:nvPicPr>
            <p:cNvPr id="10" name="Picture 9">
              <a:extLst>
                <a:ext uri="{FF2B5EF4-FFF2-40B4-BE49-F238E27FC236}">
                  <a16:creationId xmlns:a16="http://schemas.microsoft.com/office/drawing/2014/main" id="{60E0E351-3D6E-B622-A390-2B4292BDE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11" name="Picture 10" descr="A logo of a life saving society&#10;&#10;AI-generated content may be incorrect.">
              <a:extLst>
                <a:ext uri="{FF2B5EF4-FFF2-40B4-BE49-F238E27FC236}">
                  <a16:creationId xmlns:a16="http://schemas.microsoft.com/office/drawing/2014/main" id="{2E352D3F-7D08-E089-B729-AFB25E2D86E1}"/>
                </a:ext>
              </a:extLst>
            </p:cNvPr>
            <p:cNvPicPr>
              <a:picLocks noChangeAspect="1"/>
            </p:cNvPicPr>
            <p:nvPr/>
          </p:nvPicPr>
          <p:blipFill>
            <a:blip r:embed="rId4">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12" name="Picture 11" descr="A blue logo with three crowns&#10;&#10;AI-generated content may be incorrect.">
              <a:extLst>
                <a:ext uri="{FF2B5EF4-FFF2-40B4-BE49-F238E27FC236}">
                  <a16:creationId xmlns:a16="http://schemas.microsoft.com/office/drawing/2014/main" id="{FA5A9B84-8090-DA61-E186-449C306ED0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
        <p:nvSpPr>
          <p:cNvPr id="4" name="Title 3">
            <a:extLst>
              <a:ext uri="{FF2B5EF4-FFF2-40B4-BE49-F238E27FC236}">
                <a16:creationId xmlns:a16="http://schemas.microsoft.com/office/drawing/2014/main" id="{E95EE2DB-8398-27EE-E467-5745034180C0}"/>
              </a:ext>
            </a:extLst>
          </p:cNvPr>
          <p:cNvSpPr>
            <a:spLocks noGrp="1"/>
          </p:cNvSpPr>
          <p:nvPr>
            <p:ph type="title"/>
          </p:nvPr>
        </p:nvSpPr>
        <p:spPr>
          <a:xfrm>
            <a:off x="677334" y="609600"/>
            <a:ext cx="5418666" cy="5056554"/>
          </a:xfrm>
        </p:spPr>
        <p:txBody>
          <a:bodyPr>
            <a:normAutofit fontScale="90000"/>
          </a:bodyPr>
          <a:lstStyle/>
          <a:p>
            <a:r>
              <a:rPr lang="en-US" dirty="0"/>
              <a:t>If you are going to swim;</a:t>
            </a:r>
            <a:br>
              <a:rPr lang="en-US" dirty="0"/>
            </a:br>
            <a:br>
              <a:rPr lang="en-US" dirty="0"/>
            </a:br>
            <a:r>
              <a:rPr lang="en-US" dirty="0"/>
              <a:t>-Choose your spot</a:t>
            </a:r>
            <a:br>
              <a:rPr lang="en-US" dirty="0"/>
            </a:br>
            <a:r>
              <a:rPr lang="en-US" dirty="0"/>
              <a:t>-Have right equipment</a:t>
            </a:r>
            <a:br>
              <a:rPr lang="en-US" dirty="0"/>
            </a:br>
            <a:r>
              <a:rPr lang="en-US" dirty="0"/>
              <a:t>-Weather and tides?</a:t>
            </a:r>
            <a:br>
              <a:rPr lang="en-US" dirty="0"/>
            </a:br>
            <a:r>
              <a:rPr lang="en-US" dirty="0"/>
              <a:t>-Acclimatization</a:t>
            </a:r>
            <a:br>
              <a:rPr lang="en-US" dirty="0"/>
            </a:br>
            <a:r>
              <a:rPr lang="en-US" dirty="0"/>
              <a:t>-Float to live </a:t>
            </a:r>
            <a:br>
              <a:rPr lang="en-US" dirty="0"/>
            </a:br>
            <a:r>
              <a:rPr lang="en-US" dirty="0"/>
              <a:t>-Case of emergency </a:t>
            </a:r>
            <a:br>
              <a:rPr lang="en-US" dirty="0"/>
            </a:br>
            <a:br>
              <a:rPr lang="en-US" dirty="0"/>
            </a:br>
            <a:endParaRPr lang="en-US" dirty="0"/>
          </a:p>
        </p:txBody>
      </p:sp>
      <p:pic>
        <p:nvPicPr>
          <p:cNvPr id="6" name="Picture 5">
            <a:extLst>
              <a:ext uri="{FF2B5EF4-FFF2-40B4-BE49-F238E27FC236}">
                <a16:creationId xmlns:a16="http://schemas.microsoft.com/office/drawing/2014/main" id="{9D993C9C-1F4B-696B-37B9-50C5EF5BCD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7399" y="1389748"/>
            <a:ext cx="5927555" cy="4362131"/>
          </a:xfrm>
          <a:prstGeom prst="rect">
            <a:avLst/>
          </a:prstGeom>
        </p:spPr>
      </p:pic>
    </p:spTree>
    <p:extLst>
      <p:ext uri="{BB962C8B-B14F-4D97-AF65-F5344CB8AC3E}">
        <p14:creationId xmlns:p14="http://schemas.microsoft.com/office/powerpoint/2010/main" val="913283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A0F582-FF5E-53DC-F883-09FEF3AFC61F}"/>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4113929F-F2D2-54E7-9B64-9826B446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F8EBD9AF-A99F-68C7-E765-0F44107B47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DE4162D-51FC-1A5E-951C-0DA81E559B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6CD222F-2DB1-C1C9-5C54-273FB76FE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5">
              <a:extLst>
                <a:ext uri="{FF2B5EF4-FFF2-40B4-BE49-F238E27FC236}">
                  <a16:creationId xmlns:a16="http://schemas.microsoft.com/office/drawing/2014/main" id="{F60C266A-0C4D-6EA7-EA0D-C2470E55E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9363D513-61BE-C4ED-E96A-CDE795B5BB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Rectangle 27">
              <a:extLst>
                <a:ext uri="{FF2B5EF4-FFF2-40B4-BE49-F238E27FC236}">
                  <a16:creationId xmlns:a16="http://schemas.microsoft.com/office/drawing/2014/main" id="{962BED04-6EEE-6828-4472-F7C94916C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Rectangle 28">
              <a:extLst>
                <a:ext uri="{FF2B5EF4-FFF2-40B4-BE49-F238E27FC236}">
                  <a16:creationId xmlns:a16="http://schemas.microsoft.com/office/drawing/2014/main" id="{D15B072B-2702-9C61-088F-22CFEBCDD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 name="Rectangle 29">
              <a:extLst>
                <a:ext uri="{FF2B5EF4-FFF2-40B4-BE49-F238E27FC236}">
                  <a16:creationId xmlns:a16="http://schemas.microsoft.com/office/drawing/2014/main" id="{27D0A60B-BA8A-F516-FB40-85B3A9F4A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Isosceles Triangle 21">
              <a:extLst>
                <a:ext uri="{FF2B5EF4-FFF2-40B4-BE49-F238E27FC236}">
                  <a16:creationId xmlns:a16="http://schemas.microsoft.com/office/drawing/2014/main" id="{F3344A7D-6E46-48C7-079C-93B38BA41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a:extLst>
                <a:ext uri="{FF2B5EF4-FFF2-40B4-BE49-F238E27FC236}">
                  <a16:creationId xmlns:a16="http://schemas.microsoft.com/office/drawing/2014/main" id="{02939ECE-4C10-C35F-5917-4D6998D28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cxnSp>
        <p:nvCxnSpPr>
          <p:cNvPr id="25" name="Straight Connector 24">
            <a:extLst>
              <a:ext uri="{FF2B5EF4-FFF2-40B4-BE49-F238E27FC236}">
                <a16:creationId xmlns:a16="http://schemas.microsoft.com/office/drawing/2014/main" id="{6739A773-7DA7-9D91-D7AA-100D8C8EF2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A837374-16D8-E757-5496-319191B0E2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0D52CC0C-E539-58C7-6861-425E0AE3E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Rectangle 25">
            <a:extLst>
              <a:ext uri="{FF2B5EF4-FFF2-40B4-BE49-F238E27FC236}">
                <a16:creationId xmlns:a16="http://schemas.microsoft.com/office/drawing/2014/main" id="{99E00E62-784E-CC2B-0DDF-509A198E0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Isosceles Triangle 24">
            <a:extLst>
              <a:ext uri="{FF2B5EF4-FFF2-40B4-BE49-F238E27FC236}">
                <a16:creationId xmlns:a16="http://schemas.microsoft.com/office/drawing/2014/main" id="{315D1085-78C1-BFAC-F3CC-B4629D8ED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27">
            <a:extLst>
              <a:ext uri="{FF2B5EF4-FFF2-40B4-BE49-F238E27FC236}">
                <a16:creationId xmlns:a16="http://schemas.microsoft.com/office/drawing/2014/main" id="{9786E34D-DC5E-918B-4859-19F0F631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Rectangle 28">
            <a:extLst>
              <a:ext uri="{FF2B5EF4-FFF2-40B4-BE49-F238E27FC236}">
                <a16:creationId xmlns:a16="http://schemas.microsoft.com/office/drawing/2014/main" id="{22C29797-D230-3C77-5C73-EFEF2F80E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9" name="Rectangle 29">
            <a:extLst>
              <a:ext uri="{FF2B5EF4-FFF2-40B4-BE49-F238E27FC236}">
                <a16:creationId xmlns:a16="http://schemas.microsoft.com/office/drawing/2014/main" id="{8746C9B1-88DE-9646-3B8C-D94B0838A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1" name="Isosceles Triangle 29">
            <a:extLst>
              <a:ext uri="{FF2B5EF4-FFF2-40B4-BE49-F238E27FC236}">
                <a16:creationId xmlns:a16="http://schemas.microsoft.com/office/drawing/2014/main" id="{2796C7F1-4DFA-9D20-515B-A2DAB089A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4" name="Online Media 3" title="The Spirit of Dark and Lonely Water">
            <a:hlinkClick r:id="" action="ppaction://media"/>
            <a:extLst>
              <a:ext uri="{FF2B5EF4-FFF2-40B4-BE49-F238E27FC236}">
                <a16:creationId xmlns:a16="http://schemas.microsoft.com/office/drawing/2014/main" id="{2860EA8A-2C32-060B-8572-80BE7B92E9DD}"/>
              </a:ext>
            </a:extLst>
          </p:cNvPr>
          <p:cNvPicPr>
            <a:picLocks noRot="1" noChangeAspect="1"/>
          </p:cNvPicPr>
          <p:nvPr>
            <a:videoFile r:link="rId1"/>
          </p:nvPr>
        </p:nvPicPr>
        <p:blipFill>
          <a:blip r:embed="rId4"/>
          <a:stretch>
            <a:fillRect/>
          </a:stretch>
        </p:blipFill>
        <p:spPr>
          <a:xfrm>
            <a:off x="731327" y="764667"/>
            <a:ext cx="8837206" cy="4993033"/>
          </a:xfrm>
          <a:prstGeom prst="rect">
            <a:avLst/>
          </a:prstGeom>
        </p:spPr>
      </p:pic>
    </p:spTree>
    <p:extLst>
      <p:ext uri="{BB962C8B-B14F-4D97-AF65-F5344CB8AC3E}">
        <p14:creationId xmlns:p14="http://schemas.microsoft.com/office/powerpoint/2010/main" val="1385222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70AFE2E3-1E40-0E65-9968-5467284AA630}"/>
              </a:ext>
            </a:extLst>
          </p:cNvPr>
          <p:cNvSpPr>
            <a:spLocks noGrp="1"/>
          </p:cNvSpPr>
          <p:nvPr>
            <p:ph type="title"/>
          </p:nvPr>
        </p:nvSpPr>
        <p:spPr>
          <a:xfrm>
            <a:off x="1600199" y="4571999"/>
            <a:ext cx="7673801" cy="1087656"/>
          </a:xfrm>
        </p:spPr>
        <p:txBody>
          <a:bodyPr vert="horz" lIns="91440" tIns="45720" rIns="91440" bIns="45720" rtlCol="0" anchor="b">
            <a:normAutofit/>
          </a:bodyPr>
          <a:lstStyle/>
          <a:p>
            <a:pPr>
              <a:lnSpc>
                <a:spcPct val="90000"/>
              </a:lnSpc>
            </a:pPr>
            <a:r>
              <a:rPr lang="en-US" sz="3400" kern="1200" dirty="0">
                <a:solidFill>
                  <a:schemeClr val="accent1"/>
                </a:solidFill>
                <a:latin typeface="+mj-lt"/>
                <a:ea typeface="+mj-ea"/>
                <a:cs typeface="+mj-cs"/>
              </a:rPr>
              <a:t>Royal Life Saving Society Safety Tips</a:t>
            </a:r>
          </a:p>
        </p:txBody>
      </p:sp>
      <p:pic>
        <p:nvPicPr>
          <p:cNvPr id="5" name="Picture 4" descr="A logo of a life saving society&#10;&#10;AI-generated content may be incorrect.">
            <a:extLst>
              <a:ext uri="{FF2B5EF4-FFF2-40B4-BE49-F238E27FC236}">
                <a16:creationId xmlns:a16="http://schemas.microsoft.com/office/drawing/2014/main" id="{BA69384A-3EB2-DE2C-8335-A1E974EFC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1" y="609600"/>
            <a:ext cx="6121609" cy="3642357"/>
          </a:xfrm>
          <a:prstGeom prst="rect">
            <a:avLst/>
          </a:prstGeom>
        </p:spPr>
      </p:pic>
      <p:grpSp>
        <p:nvGrpSpPr>
          <p:cNvPr id="6" name="Group 5">
            <a:extLst>
              <a:ext uri="{FF2B5EF4-FFF2-40B4-BE49-F238E27FC236}">
                <a16:creationId xmlns:a16="http://schemas.microsoft.com/office/drawing/2014/main" id="{AFFB4D42-0227-0FD5-D530-E4BB130AC0EA}"/>
              </a:ext>
            </a:extLst>
          </p:cNvPr>
          <p:cNvGrpSpPr/>
          <p:nvPr/>
        </p:nvGrpSpPr>
        <p:grpSpPr>
          <a:xfrm>
            <a:off x="2086070" y="6099592"/>
            <a:ext cx="3889319" cy="632558"/>
            <a:chOff x="548639" y="5789523"/>
            <a:chExt cx="5682471" cy="1007975"/>
          </a:xfrm>
        </p:grpSpPr>
        <p:pic>
          <p:nvPicPr>
            <p:cNvPr id="7" name="Picture 6">
              <a:extLst>
                <a:ext uri="{FF2B5EF4-FFF2-40B4-BE49-F238E27FC236}">
                  <a16:creationId xmlns:a16="http://schemas.microsoft.com/office/drawing/2014/main" id="{B2118DF3-99F1-A3F5-8D90-1717C2050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8" name="Picture 7" descr="A logo of a life saving society&#10;&#10;AI-generated content may be incorrect.">
              <a:extLst>
                <a:ext uri="{FF2B5EF4-FFF2-40B4-BE49-F238E27FC236}">
                  <a16:creationId xmlns:a16="http://schemas.microsoft.com/office/drawing/2014/main" id="{A73F4385-9035-9A50-0EE8-A23BDE375D10}"/>
                </a:ext>
              </a:extLst>
            </p:cNvPr>
            <p:cNvPicPr>
              <a:picLocks noChangeAspect="1"/>
            </p:cNvPicPr>
            <p:nvPr/>
          </p:nvPicPr>
          <p:blipFill>
            <a:blip r:embed="rId3">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9" name="Picture 8" descr="A blue logo with three crowns&#10;&#10;AI-generated content may be incorrect.">
              <a:extLst>
                <a:ext uri="{FF2B5EF4-FFF2-40B4-BE49-F238E27FC236}">
                  <a16:creationId xmlns:a16="http://schemas.microsoft.com/office/drawing/2014/main" id="{518AB730-4CCB-8D45-0317-3AE127FEEF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21657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B9147A-83EA-405D-7A85-C12F5A89D3E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314D5D92-82FC-7FF3-6A6B-7D62F1A7B3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3AC14427-E8F2-2E13-936E-EF9D6E0960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134D930-AC9F-76A1-180B-5A042610E2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D124BD1-2025-8E89-33F0-AB18B37A42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5">
              <a:extLst>
                <a:ext uri="{FF2B5EF4-FFF2-40B4-BE49-F238E27FC236}">
                  <a16:creationId xmlns:a16="http://schemas.microsoft.com/office/drawing/2014/main" id="{1F74989A-2A09-37A6-092B-52191A788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Isosceles Triangle 14">
              <a:extLst>
                <a:ext uri="{FF2B5EF4-FFF2-40B4-BE49-F238E27FC236}">
                  <a16:creationId xmlns:a16="http://schemas.microsoft.com/office/drawing/2014/main" id="{FE4C5ED9-BB07-1E35-C6D8-513028050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7">
              <a:extLst>
                <a:ext uri="{FF2B5EF4-FFF2-40B4-BE49-F238E27FC236}">
                  <a16:creationId xmlns:a16="http://schemas.microsoft.com/office/drawing/2014/main" id="{6EE55A62-C9EC-6375-576E-A965E7D65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8">
              <a:extLst>
                <a:ext uri="{FF2B5EF4-FFF2-40B4-BE49-F238E27FC236}">
                  <a16:creationId xmlns:a16="http://schemas.microsoft.com/office/drawing/2014/main" id="{3C1CE746-10F1-5485-82CE-FC4FFF6D8B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Rectangle 29">
              <a:extLst>
                <a:ext uri="{FF2B5EF4-FFF2-40B4-BE49-F238E27FC236}">
                  <a16:creationId xmlns:a16="http://schemas.microsoft.com/office/drawing/2014/main" id="{4E996D63-9A08-D246-6C15-8543DB257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660BD060-FB90-FCF6-70E3-BC5B08184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Isosceles Triangle 19">
              <a:extLst>
                <a:ext uri="{FF2B5EF4-FFF2-40B4-BE49-F238E27FC236}">
                  <a16:creationId xmlns:a16="http://schemas.microsoft.com/office/drawing/2014/main" id="{57F34C33-EA73-4938-CD5F-6C0FFF634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427A6BFF-FA9B-041B-2C0D-D08715FD7AF4}"/>
              </a:ext>
            </a:extLst>
          </p:cNvPr>
          <p:cNvSpPr>
            <a:spLocks noGrp="1"/>
          </p:cNvSpPr>
          <p:nvPr>
            <p:ph type="title"/>
          </p:nvPr>
        </p:nvSpPr>
        <p:spPr>
          <a:xfrm>
            <a:off x="1075028" y="3990047"/>
            <a:ext cx="8852743" cy="2260824"/>
          </a:xfrm>
        </p:spPr>
        <p:txBody>
          <a:bodyPr vert="horz" lIns="91440" tIns="45720" rIns="91440" bIns="45720" rtlCol="0" anchor="b">
            <a:normAutofit fontScale="90000"/>
          </a:bodyPr>
          <a:lstStyle/>
          <a:p>
            <a:r>
              <a:rPr lang="en-GB" sz="2800" dirty="0"/>
              <a:t>Drowning is preventable therefore water safety education is vital </a:t>
            </a:r>
            <a:br>
              <a:rPr lang="en-GB" sz="2800" dirty="0"/>
            </a:br>
            <a:br>
              <a:rPr lang="en-GB" sz="2800" dirty="0"/>
            </a:br>
            <a:r>
              <a:rPr lang="en-GB" sz="2800" dirty="0"/>
              <a:t>September 2026 will be part of RHSE guidance in schools</a:t>
            </a:r>
            <a:br>
              <a:rPr lang="en-GB" sz="3200" dirty="0"/>
            </a:br>
            <a:endParaRPr lang="en-US" sz="3400" kern="1200" dirty="0">
              <a:solidFill>
                <a:schemeClr val="accent1"/>
              </a:solidFill>
              <a:latin typeface="+mj-lt"/>
              <a:ea typeface="+mj-ea"/>
              <a:cs typeface="+mj-cs"/>
            </a:endParaRPr>
          </a:p>
        </p:txBody>
      </p:sp>
      <p:pic>
        <p:nvPicPr>
          <p:cNvPr id="5" name="Picture 4" descr="A logo of a life saving society&#10;&#10;AI-generated content may be incorrect.">
            <a:extLst>
              <a:ext uri="{FF2B5EF4-FFF2-40B4-BE49-F238E27FC236}">
                <a16:creationId xmlns:a16="http://schemas.microsoft.com/office/drawing/2014/main" id="{F73F6E0C-48E5-7988-04E5-9028C2600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223" y="927857"/>
            <a:ext cx="6121609" cy="3236686"/>
          </a:xfrm>
          <a:prstGeom prst="rect">
            <a:avLst/>
          </a:prstGeom>
        </p:spPr>
      </p:pic>
      <p:grpSp>
        <p:nvGrpSpPr>
          <p:cNvPr id="6" name="Group 5">
            <a:extLst>
              <a:ext uri="{FF2B5EF4-FFF2-40B4-BE49-F238E27FC236}">
                <a16:creationId xmlns:a16="http://schemas.microsoft.com/office/drawing/2014/main" id="{C4DFB14C-947E-22BB-A84B-829CA7271D8F}"/>
              </a:ext>
            </a:extLst>
          </p:cNvPr>
          <p:cNvGrpSpPr/>
          <p:nvPr/>
        </p:nvGrpSpPr>
        <p:grpSpPr>
          <a:xfrm>
            <a:off x="2086070" y="6099592"/>
            <a:ext cx="3889319" cy="632558"/>
            <a:chOff x="548639" y="5789523"/>
            <a:chExt cx="5682471" cy="1007975"/>
          </a:xfrm>
        </p:grpSpPr>
        <p:pic>
          <p:nvPicPr>
            <p:cNvPr id="7" name="Picture 6">
              <a:extLst>
                <a:ext uri="{FF2B5EF4-FFF2-40B4-BE49-F238E27FC236}">
                  <a16:creationId xmlns:a16="http://schemas.microsoft.com/office/drawing/2014/main" id="{B1FD7888-F5A8-1CD2-0A83-BB3D42C0F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8" name="Picture 7" descr="A logo of a life saving society&#10;&#10;AI-generated content may be incorrect.">
              <a:extLst>
                <a:ext uri="{FF2B5EF4-FFF2-40B4-BE49-F238E27FC236}">
                  <a16:creationId xmlns:a16="http://schemas.microsoft.com/office/drawing/2014/main" id="{CC4EE9B1-2E80-532D-464B-EC34A71F0299}"/>
                </a:ext>
              </a:extLst>
            </p:cNvPr>
            <p:cNvPicPr>
              <a:picLocks noChangeAspect="1"/>
            </p:cNvPicPr>
            <p:nvPr/>
          </p:nvPicPr>
          <p:blipFill>
            <a:blip r:embed="rId3">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9" name="Picture 8" descr="A blue logo with three crowns&#10;&#10;AI-generated content may be incorrect.">
              <a:extLst>
                <a:ext uri="{FF2B5EF4-FFF2-40B4-BE49-F238E27FC236}">
                  <a16:creationId xmlns:a16="http://schemas.microsoft.com/office/drawing/2014/main" id="{7C69FFB9-47DC-EEDC-D6ED-3B1E3A5ED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2251933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8540-95EE-9819-54CB-50D548B7E385}"/>
              </a:ext>
            </a:extLst>
          </p:cNvPr>
          <p:cNvSpPr>
            <a:spLocks noGrp="1"/>
          </p:cNvSpPr>
          <p:nvPr>
            <p:ph type="title"/>
          </p:nvPr>
        </p:nvSpPr>
        <p:spPr>
          <a:xfrm>
            <a:off x="5142472" y="798286"/>
            <a:ext cx="4979535" cy="1320800"/>
          </a:xfrm>
        </p:spPr>
        <p:txBody>
          <a:bodyPr>
            <a:noAutofit/>
          </a:bodyPr>
          <a:lstStyle/>
          <a:p>
            <a:r>
              <a:rPr lang="en-GB" sz="5400" dirty="0"/>
              <a:t>Health Factors</a:t>
            </a:r>
          </a:p>
        </p:txBody>
      </p:sp>
      <p:sp>
        <p:nvSpPr>
          <p:cNvPr id="3" name="Content Placeholder 2">
            <a:extLst>
              <a:ext uri="{FF2B5EF4-FFF2-40B4-BE49-F238E27FC236}">
                <a16:creationId xmlns:a16="http://schemas.microsoft.com/office/drawing/2014/main" id="{0BA820A5-08FF-EC0E-BC2A-64185A2855F1}"/>
              </a:ext>
            </a:extLst>
          </p:cNvPr>
          <p:cNvSpPr>
            <a:spLocks noGrp="1"/>
          </p:cNvSpPr>
          <p:nvPr>
            <p:ph idx="1"/>
          </p:nvPr>
        </p:nvSpPr>
        <p:spPr>
          <a:xfrm>
            <a:off x="5394960" y="1930400"/>
            <a:ext cx="4064439" cy="3880773"/>
          </a:xfrm>
        </p:spPr>
        <p:txBody>
          <a:bodyPr>
            <a:normAutofit/>
          </a:bodyPr>
          <a:lstStyle/>
          <a:p>
            <a:pPr marL="0" indent="0">
              <a:lnSpc>
                <a:spcPct val="90000"/>
              </a:lnSpc>
              <a:buNone/>
            </a:pPr>
            <a:r>
              <a:rPr lang="en-GB" sz="1300" dirty="0"/>
              <a:t>Open Water Health Risks</a:t>
            </a:r>
          </a:p>
          <a:p>
            <a:pPr lvl="0">
              <a:lnSpc>
                <a:spcPct val="90000"/>
              </a:lnSpc>
            </a:pPr>
            <a:r>
              <a:rPr lang="en-GB" sz="1300" dirty="0"/>
              <a:t>Open water swimming can be </a:t>
            </a:r>
            <a:r>
              <a:rPr lang="en-GB" sz="1300" b="1" dirty="0"/>
              <a:t>enjoyable but carries risks</a:t>
            </a:r>
            <a:endParaRPr lang="en-GB" sz="1300" dirty="0"/>
          </a:p>
          <a:p>
            <a:pPr lvl="0">
              <a:lnSpc>
                <a:spcPct val="90000"/>
              </a:lnSpc>
            </a:pPr>
            <a:r>
              <a:rPr lang="en-GB" sz="1300" dirty="0"/>
              <a:t>Water may contain </a:t>
            </a:r>
            <a:r>
              <a:rPr lang="en-GB" sz="1300" b="1" dirty="0"/>
              <a:t>harmful bacteria and parasites</a:t>
            </a:r>
            <a:endParaRPr lang="en-GB" sz="1300" dirty="0"/>
          </a:p>
          <a:p>
            <a:pPr marL="0" indent="0">
              <a:lnSpc>
                <a:spcPct val="90000"/>
              </a:lnSpc>
              <a:buNone/>
            </a:pPr>
            <a:endParaRPr lang="en-GB" sz="1300" b="1" dirty="0"/>
          </a:p>
          <a:p>
            <a:pPr marL="0" indent="0">
              <a:lnSpc>
                <a:spcPct val="90000"/>
              </a:lnSpc>
              <a:buNone/>
            </a:pPr>
            <a:r>
              <a:rPr lang="en-GB" sz="1300" b="1" dirty="0"/>
              <a:t>Possible illnesses:</a:t>
            </a:r>
            <a:endParaRPr lang="en-GB" sz="1300" dirty="0"/>
          </a:p>
          <a:p>
            <a:pPr lvl="0">
              <a:lnSpc>
                <a:spcPct val="90000"/>
              </a:lnSpc>
            </a:pPr>
            <a:r>
              <a:rPr lang="en-GB" sz="1300" dirty="0"/>
              <a:t>Stomach bugs (diarrhoea, vomiting)</a:t>
            </a:r>
          </a:p>
          <a:p>
            <a:pPr lvl="0">
              <a:lnSpc>
                <a:spcPct val="90000"/>
              </a:lnSpc>
            </a:pPr>
            <a:r>
              <a:rPr lang="en-GB" sz="1300" dirty="0"/>
              <a:t>Skin, ear, eye &amp; respiratory infections</a:t>
            </a:r>
          </a:p>
          <a:p>
            <a:pPr marL="0" indent="0">
              <a:lnSpc>
                <a:spcPct val="90000"/>
              </a:lnSpc>
              <a:buNone/>
            </a:pPr>
            <a:endParaRPr lang="en-GB" sz="1300" b="1" dirty="0"/>
          </a:p>
          <a:p>
            <a:pPr marL="0" indent="0">
              <a:lnSpc>
                <a:spcPct val="90000"/>
              </a:lnSpc>
              <a:buNone/>
            </a:pPr>
            <a:r>
              <a:rPr lang="en-GB" sz="1300" b="1" dirty="0"/>
              <a:t>Usually mild</a:t>
            </a:r>
            <a:r>
              <a:rPr lang="en-GB" sz="1300" dirty="0"/>
              <a:t>, but can be serious:</a:t>
            </a:r>
          </a:p>
          <a:p>
            <a:pPr lvl="0">
              <a:lnSpc>
                <a:spcPct val="90000"/>
              </a:lnSpc>
            </a:pPr>
            <a:r>
              <a:rPr lang="en-GB" sz="1300" b="1" dirty="0"/>
              <a:t>E. coli</a:t>
            </a:r>
            <a:r>
              <a:rPr lang="en-GB" sz="1300" dirty="0"/>
              <a:t> – severe illness</a:t>
            </a:r>
          </a:p>
          <a:p>
            <a:pPr lvl="0">
              <a:lnSpc>
                <a:spcPct val="90000"/>
              </a:lnSpc>
            </a:pPr>
            <a:r>
              <a:rPr lang="en-GB" sz="1300" b="1" dirty="0"/>
              <a:t>Leptospirosis (Weil’s disease)</a:t>
            </a:r>
            <a:r>
              <a:rPr lang="en-GB" sz="1300" dirty="0"/>
              <a:t> – can affect liver &amp; kidneys</a:t>
            </a:r>
          </a:p>
          <a:p>
            <a:pPr>
              <a:lnSpc>
                <a:spcPct val="90000"/>
              </a:lnSpc>
            </a:pPr>
            <a:endParaRPr lang="en-GB" sz="1300" dirty="0"/>
          </a:p>
        </p:txBody>
      </p:sp>
      <p:pic>
        <p:nvPicPr>
          <p:cNvPr id="5" name="Picture 4" descr="A group of people swimming in a river&#10;&#10;AI-generated content may be incorrect.">
            <a:extLst>
              <a:ext uri="{FF2B5EF4-FFF2-40B4-BE49-F238E27FC236}">
                <a16:creationId xmlns:a16="http://schemas.microsoft.com/office/drawing/2014/main" id="{9870863B-99DB-8208-C9F1-2AF4E2CD2C40}"/>
              </a:ext>
            </a:extLst>
          </p:cNvPr>
          <p:cNvPicPr>
            <a:picLocks noChangeAspect="1"/>
          </p:cNvPicPr>
          <p:nvPr/>
        </p:nvPicPr>
        <p:blipFill>
          <a:blip r:embed="rId3">
            <a:extLst>
              <a:ext uri="{28A0092B-C50C-407E-A947-70E740481C1C}">
                <a14:useLocalDpi xmlns:a14="http://schemas.microsoft.com/office/drawing/2010/main" val="0"/>
              </a:ext>
            </a:extLst>
          </a:blip>
          <a:srcRect l="17234" r="41466"/>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nvGrpSpPr>
          <p:cNvPr id="6" name="Group 5">
            <a:extLst>
              <a:ext uri="{FF2B5EF4-FFF2-40B4-BE49-F238E27FC236}">
                <a16:creationId xmlns:a16="http://schemas.microsoft.com/office/drawing/2014/main" id="{E6EEAC2B-774D-9802-ACF9-D71E9138CC8B}"/>
              </a:ext>
            </a:extLst>
          </p:cNvPr>
          <p:cNvGrpSpPr/>
          <p:nvPr/>
        </p:nvGrpSpPr>
        <p:grpSpPr>
          <a:xfrm>
            <a:off x="5238521" y="6159190"/>
            <a:ext cx="3700603" cy="598980"/>
            <a:chOff x="548639" y="5789523"/>
            <a:chExt cx="5682471" cy="1007975"/>
          </a:xfrm>
        </p:grpSpPr>
        <p:pic>
          <p:nvPicPr>
            <p:cNvPr id="7" name="Picture 6">
              <a:extLst>
                <a:ext uri="{FF2B5EF4-FFF2-40B4-BE49-F238E27FC236}">
                  <a16:creationId xmlns:a16="http://schemas.microsoft.com/office/drawing/2014/main" id="{BB61AD4E-3485-2D1A-7C96-793AE2B6C5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8" name="Picture 7" descr="A logo of a life saving society&#10;&#10;AI-generated content may be incorrect.">
              <a:extLst>
                <a:ext uri="{FF2B5EF4-FFF2-40B4-BE49-F238E27FC236}">
                  <a16:creationId xmlns:a16="http://schemas.microsoft.com/office/drawing/2014/main" id="{B3E9A2E1-FD51-70EE-DA91-01D1DAE1FFFE}"/>
                </a:ext>
              </a:extLst>
            </p:cNvPr>
            <p:cNvPicPr>
              <a:picLocks noChangeAspect="1"/>
            </p:cNvPicPr>
            <p:nvPr/>
          </p:nvPicPr>
          <p:blipFill>
            <a:blip r:embed="rId5">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9" name="Picture 8" descr="A blue logo with three crowns&#10;&#10;AI-generated content may be incorrect.">
              <a:extLst>
                <a:ext uri="{FF2B5EF4-FFF2-40B4-BE49-F238E27FC236}">
                  <a16:creationId xmlns:a16="http://schemas.microsoft.com/office/drawing/2014/main" id="{D2941B0A-D9A7-4872-B7CA-D4A92FCE2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44404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690A-D6D0-8B6F-8DB7-9B1DF17F27A9}"/>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C891D922-588D-BF97-E184-27BDD0A18B6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314" y="308209"/>
            <a:ext cx="8954688" cy="6426419"/>
          </a:xfrm>
          <a:prstGeom prst="rect">
            <a:avLst/>
          </a:prstGeom>
        </p:spPr>
      </p:pic>
    </p:spTree>
    <p:extLst>
      <p:ext uri="{BB962C8B-B14F-4D97-AF65-F5344CB8AC3E}">
        <p14:creationId xmlns:p14="http://schemas.microsoft.com/office/powerpoint/2010/main" val="4035883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64F4-A7CE-3193-5717-1E3DD4E6D85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2F05F084-85C0-4455-155D-556848BE7A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0914" y="65973"/>
            <a:ext cx="8853088" cy="6683169"/>
          </a:xfrm>
          <a:prstGeom prst="rect">
            <a:avLst/>
          </a:prstGeom>
        </p:spPr>
      </p:pic>
    </p:spTree>
    <p:extLst>
      <p:ext uri="{BB962C8B-B14F-4D97-AF65-F5344CB8AC3E}">
        <p14:creationId xmlns:p14="http://schemas.microsoft.com/office/powerpoint/2010/main" val="2485229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775E40-4E3F-E82B-374C-64E27A294CE6}"/>
              </a:ext>
            </a:extLst>
          </p:cNvPr>
          <p:cNvSpPr>
            <a:spLocks noGrp="1"/>
          </p:cNvSpPr>
          <p:nvPr>
            <p:ph idx="1"/>
          </p:nvPr>
        </p:nvSpPr>
        <p:spPr>
          <a:xfrm>
            <a:off x="440652" y="290287"/>
            <a:ext cx="8596668" cy="740227"/>
          </a:xfrm>
        </p:spPr>
        <p:txBody>
          <a:bodyPr>
            <a:noAutofit/>
          </a:bodyPr>
          <a:lstStyle/>
          <a:p>
            <a:pPr marL="0" indent="0">
              <a:buNone/>
            </a:pPr>
            <a:r>
              <a:rPr lang="en-US" sz="3600" dirty="0">
                <a:solidFill>
                  <a:schemeClr val="accent1"/>
                </a:solidFill>
                <a:latin typeface="+mj-lt"/>
                <a:ea typeface="+mj-ea"/>
                <a:cs typeface="+mj-cs"/>
              </a:rPr>
              <a:t>Tips for parents 1 – Bright swimwear</a:t>
            </a:r>
          </a:p>
        </p:txBody>
      </p:sp>
      <p:pic>
        <p:nvPicPr>
          <p:cNvPr id="4" name="Picture 3">
            <a:extLst>
              <a:ext uri="{FF2B5EF4-FFF2-40B4-BE49-F238E27FC236}">
                <a16:creationId xmlns:a16="http://schemas.microsoft.com/office/drawing/2014/main" id="{44803D75-DAD7-C91A-392D-3B86A66A1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80456"/>
            <a:ext cx="8199120" cy="4844144"/>
          </a:xfrm>
          <a:prstGeom prst="rect">
            <a:avLst/>
          </a:prstGeom>
        </p:spPr>
      </p:pic>
    </p:spTree>
    <p:extLst>
      <p:ext uri="{BB962C8B-B14F-4D97-AF65-F5344CB8AC3E}">
        <p14:creationId xmlns:p14="http://schemas.microsoft.com/office/powerpoint/2010/main" val="2850001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3C4B-01BD-A15B-9806-6A7D4E30CA89}"/>
              </a:ext>
            </a:extLst>
          </p:cNvPr>
          <p:cNvSpPr>
            <a:spLocks noGrp="1"/>
          </p:cNvSpPr>
          <p:nvPr>
            <p:ph type="title"/>
          </p:nvPr>
        </p:nvSpPr>
        <p:spPr>
          <a:xfrm>
            <a:off x="4159225" y="609600"/>
            <a:ext cx="5114776" cy="1320800"/>
          </a:xfrm>
        </p:spPr>
        <p:txBody>
          <a:bodyPr>
            <a:normAutofit/>
          </a:bodyPr>
          <a:lstStyle/>
          <a:p>
            <a:r>
              <a:rPr lang="en-GB" sz="5400" dirty="0"/>
              <a:t>Overview</a:t>
            </a:r>
          </a:p>
        </p:txBody>
      </p:sp>
      <p:pic>
        <p:nvPicPr>
          <p:cNvPr id="7" name="Picture 6" descr="A dock with boats in it&#10;&#10;AI-generated content may be incorrect.">
            <a:extLst>
              <a:ext uri="{FF2B5EF4-FFF2-40B4-BE49-F238E27FC236}">
                <a16:creationId xmlns:a16="http://schemas.microsoft.com/office/drawing/2014/main" id="{02E74EE3-8FFB-321F-484C-ED6953A2917E}"/>
              </a:ext>
            </a:extLst>
          </p:cNvPr>
          <p:cNvPicPr>
            <a:picLocks noChangeAspect="1"/>
          </p:cNvPicPr>
          <p:nvPr/>
        </p:nvPicPr>
        <p:blipFill>
          <a:blip r:embed="rId3">
            <a:alphaModFix/>
            <a:extLst>
              <a:ext uri="{28A0092B-C50C-407E-A947-70E740481C1C}">
                <a14:useLocalDpi xmlns:a14="http://schemas.microsoft.com/office/drawing/2010/main" val="0"/>
              </a:ext>
            </a:extLst>
          </a:blip>
          <a:srcRect t="677" r="4" b="2110"/>
          <a:stretch>
            <a:fillRect/>
          </a:stretch>
        </p:blipFill>
        <p:spPr>
          <a:xfrm>
            <a:off x="509136" y="10"/>
            <a:ext cx="3517876" cy="2282808"/>
          </a:xfrm>
          <a:custGeom>
            <a:avLst/>
            <a:gdLst/>
            <a:ahLst/>
            <a:cxnLst/>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9" name="Picture 8" descr="A large black boat in a harbor with Spurn Lightship in the background&#10;&#10;AI-generated content may be incorrect.">
            <a:extLst>
              <a:ext uri="{FF2B5EF4-FFF2-40B4-BE49-F238E27FC236}">
                <a16:creationId xmlns:a16="http://schemas.microsoft.com/office/drawing/2014/main" id="{30C93215-5598-8D6A-BA93-8462D0435EFC}"/>
              </a:ext>
            </a:extLst>
          </p:cNvPr>
          <p:cNvPicPr>
            <a:picLocks noChangeAspect="1"/>
          </p:cNvPicPr>
          <p:nvPr/>
        </p:nvPicPr>
        <p:blipFill>
          <a:blip r:embed="rId4">
            <a:alphaModFix/>
            <a:extLst>
              <a:ext uri="{28A0092B-C50C-407E-A947-70E740481C1C}">
                <a14:useLocalDpi xmlns:a14="http://schemas.microsoft.com/office/drawing/2010/main" val="0"/>
              </a:ext>
            </a:extLst>
          </a:blip>
          <a:srcRect t="8337" r="-1" b="5427"/>
          <a:stretch>
            <a:fillRect/>
          </a:stretch>
        </p:blipFill>
        <p:spPr>
          <a:xfrm>
            <a:off x="169666" y="2289183"/>
            <a:ext cx="3514822" cy="2273270"/>
          </a:xfrm>
          <a:custGeom>
            <a:avLst/>
            <a:gdLst/>
            <a:ahLst/>
            <a:cxnLst/>
            <a:rect l="l" t="t" r="r" b="b"/>
            <a:pathLst>
              <a:path w="3514822" h="2273270">
                <a:moveTo>
                  <a:pt x="338051" y="0"/>
                </a:moveTo>
                <a:lnTo>
                  <a:pt x="3514822" y="0"/>
                </a:lnTo>
                <a:lnTo>
                  <a:pt x="3175264" y="2273270"/>
                </a:lnTo>
                <a:lnTo>
                  <a:pt x="0" y="2273270"/>
                </a:lnTo>
                <a:close/>
              </a:path>
            </a:pathLst>
          </a:custGeom>
        </p:spPr>
      </p:pic>
      <p:pic>
        <p:nvPicPr>
          <p:cNvPr id="5" name="Picture 4" descr="A boat docked at a dock&#10;&#10;AI-generated content may be incorrect.">
            <a:extLst>
              <a:ext uri="{FF2B5EF4-FFF2-40B4-BE49-F238E27FC236}">
                <a16:creationId xmlns:a16="http://schemas.microsoft.com/office/drawing/2014/main" id="{E759BF80-261B-7170-CC1B-5FCEE7A66CAD}"/>
              </a:ext>
            </a:extLst>
          </p:cNvPr>
          <p:cNvPicPr>
            <a:picLocks noChangeAspect="1"/>
          </p:cNvPicPr>
          <p:nvPr/>
        </p:nvPicPr>
        <p:blipFill>
          <a:blip r:embed="rId5">
            <a:alphaModFix/>
            <a:extLst>
              <a:ext uri="{28A0092B-C50C-407E-A947-70E740481C1C}">
                <a14:useLocalDpi xmlns:a14="http://schemas.microsoft.com/office/drawing/2010/main" val="0"/>
              </a:ext>
            </a:extLst>
          </a:blip>
          <a:srcRect t="8913" r="1" b="1"/>
          <a:stretch>
            <a:fillRect/>
          </a:stretch>
        </p:blipFill>
        <p:spPr>
          <a:xfrm>
            <a:off x="-10633" y="4565636"/>
            <a:ext cx="3355563" cy="2292364"/>
          </a:xfrm>
          <a:custGeom>
            <a:avLst/>
            <a:gdLst/>
            <a:ahLst/>
            <a:cxnLst/>
            <a:rect l="l" t="t" r="r" b="b"/>
            <a:pathLst>
              <a:path w="3355563" h="2292364">
                <a:moveTo>
                  <a:pt x="180299" y="0"/>
                </a:moveTo>
                <a:lnTo>
                  <a:pt x="3355563" y="0"/>
                </a:lnTo>
                <a:lnTo>
                  <a:pt x="3013153" y="2292364"/>
                </a:lnTo>
                <a:lnTo>
                  <a:pt x="0" y="2292364"/>
                </a:lnTo>
                <a:lnTo>
                  <a:pt x="0" y="1212444"/>
                </a:lnTo>
                <a:close/>
              </a:path>
            </a:pathLst>
          </a:custGeom>
        </p:spPr>
      </p:pic>
      <p:sp>
        <p:nvSpPr>
          <p:cNvPr id="14" name="Isosceles Triangle 30">
            <a:extLst>
              <a:ext uri="{FF2B5EF4-FFF2-40B4-BE49-F238E27FC236}">
                <a16:creationId xmlns:a16="http://schemas.microsoft.com/office/drawing/2014/main" id="{FD076C4F-CB47-4A2D-95A1-9D5E3C2B7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cxnSp>
        <p:nvCxnSpPr>
          <p:cNvPr id="16" name="Straight Connector 15">
            <a:extLst>
              <a:ext uri="{FF2B5EF4-FFF2-40B4-BE49-F238E27FC236}">
                <a16:creationId xmlns:a16="http://schemas.microsoft.com/office/drawing/2014/main" id="{EEAF915B-5344-46DC-8097-7DAF06277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232" y="2282818"/>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B738F4-B505-468D-996C-FEC3D1CA10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696" y="4565636"/>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Isosceles Triangle 30">
            <a:extLst>
              <a:ext uri="{FF2B5EF4-FFF2-40B4-BE49-F238E27FC236}">
                <a16:creationId xmlns:a16="http://schemas.microsoft.com/office/drawing/2014/main" id="{6F953D60-C1AF-4BFA-9B22-BFE8F0BA1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7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B651ADE2-AA9C-84D0-075B-7616703D948F}"/>
              </a:ext>
            </a:extLst>
          </p:cNvPr>
          <p:cNvSpPr>
            <a:spLocks noGrp="1"/>
          </p:cNvSpPr>
          <p:nvPr>
            <p:ph idx="1"/>
          </p:nvPr>
        </p:nvSpPr>
        <p:spPr>
          <a:xfrm>
            <a:off x="4159225" y="1485431"/>
            <a:ext cx="5114776" cy="3880773"/>
          </a:xfrm>
        </p:spPr>
        <p:txBody>
          <a:bodyPr>
            <a:normAutofit/>
          </a:bodyPr>
          <a:lstStyle/>
          <a:p>
            <a:pPr marL="0" indent="0">
              <a:buNone/>
            </a:pPr>
            <a:endParaRPr lang="en-GB" dirty="0"/>
          </a:p>
          <a:p>
            <a:pPr marL="0" indent="0">
              <a:buNone/>
            </a:pPr>
            <a:r>
              <a:rPr lang="en-GB" sz="2400" dirty="0"/>
              <a:t>Response to tragedies Hull Culture and Leisure and the Kingston Kayak Club are delivering open water safety training to young people</a:t>
            </a:r>
          </a:p>
          <a:p>
            <a:pPr marL="0" indent="0">
              <a:buNone/>
            </a:pPr>
            <a:endParaRPr lang="en-GB" sz="2400" dirty="0"/>
          </a:p>
          <a:p>
            <a:pPr marL="0" indent="0">
              <a:buNone/>
            </a:pPr>
            <a:r>
              <a:rPr lang="en-GB" sz="2800" b="1" dirty="0"/>
              <a:t>‘Float • Think • Survive’</a:t>
            </a:r>
          </a:p>
          <a:p>
            <a:endParaRPr lang="en-GB" dirty="0"/>
          </a:p>
          <a:p>
            <a:endParaRPr lang="en-GB" dirty="0"/>
          </a:p>
          <a:p>
            <a:endParaRPr lang="en-GB" dirty="0"/>
          </a:p>
          <a:p>
            <a:endParaRPr lang="en-GB" dirty="0"/>
          </a:p>
          <a:p>
            <a:pPr marL="0" indent="0">
              <a:buNone/>
            </a:pPr>
            <a:endParaRPr lang="en-GB" dirty="0"/>
          </a:p>
          <a:p>
            <a:endParaRPr lang="en-GB" dirty="0"/>
          </a:p>
        </p:txBody>
      </p:sp>
      <p:grpSp>
        <p:nvGrpSpPr>
          <p:cNvPr id="10" name="Group 9">
            <a:extLst>
              <a:ext uri="{FF2B5EF4-FFF2-40B4-BE49-F238E27FC236}">
                <a16:creationId xmlns:a16="http://schemas.microsoft.com/office/drawing/2014/main" id="{60FEA657-8C56-1135-D485-0BD0C0CCF772}"/>
              </a:ext>
            </a:extLst>
          </p:cNvPr>
          <p:cNvGrpSpPr/>
          <p:nvPr/>
        </p:nvGrpSpPr>
        <p:grpSpPr>
          <a:xfrm>
            <a:off x="3368784" y="6171122"/>
            <a:ext cx="3872085" cy="649828"/>
            <a:chOff x="548639" y="5789523"/>
            <a:chExt cx="5682471" cy="1007975"/>
          </a:xfrm>
        </p:grpSpPr>
        <p:pic>
          <p:nvPicPr>
            <p:cNvPr id="11" name="Picture 10">
              <a:extLst>
                <a:ext uri="{FF2B5EF4-FFF2-40B4-BE49-F238E27FC236}">
                  <a16:creationId xmlns:a16="http://schemas.microsoft.com/office/drawing/2014/main" id="{5687AA2F-7B32-88A8-425A-35B8E9E235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12" name="Picture 11" descr="A logo of a life saving society&#10;&#10;AI-generated content may be incorrect.">
              <a:extLst>
                <a:ext uri="{FF2B5EF4-FFF2-40B4-BE49-F238E27FC236}">
                  <a16:creationId xmlns:a16="http://schemas.microsoft.com/office/drawing/2014/main" id="{87D28841-E951-E031-734E-C7F438A47F02}"/>
                </a:ext>
              </a:extLst>
            </p:cNvPr>
            <p:cNvPicPr>
              <a:picLocks noChangeAspect="1"/>
            </p:cNvPicPr>
            <p:nvPr/>
          </p:nvPicPr>
          <p:blipFill>
            <a:blip r:embed="rId7">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13" name="Picture 12" descr="A blue logo with three crowns&#10;&#10;AI-generated content may be incorrect.">
              <a:extLst>
                <a:ext uri="{FF2B5EF4-FFF2-40B4-BE49-F238E27FC236}">
                  <a16:creationId xmlns:a16="http://schemas.microsoft.com/office/drawing/2014/main" id="{0DF97EAD-4E6E-A5D1-8337-3BEC026B8D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3917472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5F068-56FB-F9E9-05C1-642C2F4B353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ECFE6B-2F63-45CE-4B73-690D550DDB49}"/>
              </a:ext>
            </a:extLst>
          </p:cNvPr>
          <p:cNvSpPr>
            <a:spLocks noGrp="1"/>
          </p:cNvSpPr>
          <p:nvPr>
            <p:ph idx="1"/>
          </p:nvPr>
        </p:nvSpPr>
        <p:spPr>
          <a:xfrm>
            <a:off x="543802" y="193903"/>
            <a:ext cx="8596668" cy="785811"/>
          </a:xfrm>
        </p:spPr>
        <p:txBody>
          <a:bodyPr>
            <a:noAutofit/>
          </a:bodyPr>
          <a:lstStyle/>
          <a:p>
            <a:pPr marL="0" indent="0">
              <a:buNone/>
            </a:pPr>
            <a:r>
              <a:rPr lang="en-US" sz="3600" dirty="0">
                <a:solidFill>
                  <a:schemeClr val="accent1"/>
                </a:solidFill>
              </a:rPr>
              <a:t>Tips for parents 2 – Infant advice</a:t>
            </a:r>
          </a:p>
          <a:p>
            <a:pPr marL="0" indent="0">
              <a:buNone/>
            </a:pPr>
            <a:endParaRPr lang="en-US" sz="2800" b="1" dirty="0"/>
          </a:p>
        </p:txBody>
      </p:sp>
      <p:pic>
        <p:nvPicPr>
          <p:cNvPr id="2" name="Picture 1">
            <a:extLst>
              <a:ext uri="{FF2B5EF4-FFF2-40B4-BE49-F238E27FC236}">
                <a16:creationId xmlns:a16="http://schemas.microsoft.com/office/drawing/2014/main" id="{39B5E8B3-85F6-E37B-C913-1E900B32672C}"/>
              </a:ext>
            </a:extLst>
          </p:cNvPr>
          <p:cNvPicPr>
            <a:picLocks noChangeAspect="1"/>
          </p:cNvPicPr>
          <p:nvPr/>
        </p:nvPicPr>
        <p:blipFill>
          <a:blip r:embed="rId3"/>
          <a:stretch>
            <a:fillRect/>
          </a:stretch>
        </p:blipFill>
        <p:spPr>
          <a:xfrm>
            <a:off x="383078" y="1132114"/>
            <a:ext cx="8596668" cy="5725886"/>
          </a:xfrm>
          <a:prstGeom prst="rect">
            <a:avLst/>
          </a:prstGeom>
        </p:spPr>
      </p:pic>
    </p:spTree>
    <p:extLst>
      <p:ext uri="{BB962C8B-B14F-4D97-AF65-F5344CB8AC3E}">
        <p14:creationId xmlns:p14="http://schemas.microsoft.com/office/powerpoint/2010/main" val="2654926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7FA13-0FF8-DA7E-DC2A-577777C16282}"/>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4FE7713-5FD0-94AB-A1F9-6F22E07F34D6}"/>
              </a:ext>
            </a:extLst>
          </p:cNvPr>
          <p:cNvSpPr>
            <a:spLocks noGrp="1"/>
          </p:cNvSpPr>
          <p:nvPr>
            <p:ph idx="1"/>
          </p:nvPr>
        </p:nvSpPr>
        <p:spPr>
          <a:xfrm>
            <a:off x="503163" y="433390"/>
            <a:ext cx="8596668" cy="959982"/>
          </a:xfrm>
        </p:spPr>
        <p:txBody>
          <a:bodyPr/>
          <a:lstStyle/>
          <a:p>
            <a:pPr marL="0" indent="0">
              <a:buNone/>
            </a:pPr>
            <a:r>
              <a:rPr lang="en-US" sz="3600" dirty="0">
                <a:solidFill>
                  <a:schemeClr val="accent1"/>
                </a:solidFill>
              </a:rPr>
              <a:t>Tips for parents 3 – Brain Benefits </a:t>
            </a:r>
          </a:p>
          <a:p>
            <a:endParaRPr lang="en-US" dirty="0"/>
          </a:p>
        </p:txBody>
      </p:sp>
      <p:pic>
        <p:nvPicPr>
          <p:cNvPr id="3" name="Picture 2">
            <a:extLst>
              <a:ext uri="{FF2B5EF4-FFF2-40B4-BE49-F238E27FC236}">
                <a16:creationId xmlns:a16="http://schemas.microsoft.com/office/drawing/2014/main" id="{5500F88C-CAF0-C8EE-2CF9-89088A821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98" y="1224366"/>
            <a:ext cx="8923559" cy="5424407"/>
          </a:xfrm>
          <a:prstGeom prst="rect">
            <a:avLst/>
          </a:prstGeom>
        </p:spPr>
      </p:pic>
    </p:spTree>
    <p:extLst>
      <p:ext uri="{BB962C8B-B14F-4D97-AF65-F5344CB8AC3E}">
        <p14:creationId xmlns:p14="http://schemas.microsoft.com/office/powerpoint/2010/main" val="4136514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62693-312A-0CFA-7824-C0E6A4596A0C}"/>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CA5F6C7-B854-75FE-25CF-768D1FA9CDCD}"/>
              </a:ext>
            </a:extLst>
          </p:cNvPr>
          <p:cNvSpPr>
            <a:spLocks noGrp="1"/>
          </p:cNvSpPr>
          <p:nvPr>
            <p:ph idx="1"/>
          </p:nvPr>
        </p:nvSpPr>
        <p:spPr>
          <a:xfrm>
            <a:off x="503163" y="433390"/>
            <a:ext cx="8596668" cy="959982"/>
          </a:xfrm>
        </p:spPr>
        <p:txBody>
          <a:bodyPr/>
          <a:lstStyle/>
          <a:p>
            <a:pPr marL="0" indent="0">
              <a:buNone/>
            </a:pPr>
            <a:r>
              <a:rPr lang="en-US" sz="3600" dirty="0">
                <a:solidFill>
                  <a:schemeClr val="accent1"/>
                </a:solidFill>
              </a:rPr>
              <a:t>Tips for parents 4 – Hot tips cold water</a:t>
            </a:r>
          </a:p>
          <a:p>
            <a:endParaRPr lang="en-US" dirty="0"/>
          </a:p>
        </p:txBody>
      </p:sp>
      <p:pic>
        <p:nvPicPr>
          <p:cNvPr id="2" name="Picture 1" descr="IMG_3582.JPG">
            <a:extLst>
              <a:ext uri="{FF2B5EF4-FFF2-40B4-BE49-F238E27FC236}">
                <a16:creationId xmlns:a16="http://schemas.microsoft.com/office/drawing/2014/main" id="{3D40852A-71B0-A27B-40D0-3EF17B4F2868}"/>
              </a:ext>
            </a:extLst>
          </p:cNvPr>
          <p:cNvPicPr>
            <a:picLocks noChangeAspect="1"/>
          </p:cNvPicPr>
          <p:nvPr/>
        </p:nvPicPr>
        <p:blipFill>
          <a:blip r:embed="rId3"/>
          <a:stretch>
            <a:fillRect/>
          </a:stretch>
        </p:blipFill>
        <p:spPr>
          <a:xfrm>
            <a:off x="898902" y="1393373"/>
            <a:ext cx="8353585" cy="5239902"/>
          </a:xfrm>
          <a:prstGeom prst="rect">
            <a:avLst/>
          </a:prstGeom>
        </p:spPr>
      </p:pic>
    </p:spTree>
    <p:extLst>
      <p:ext uri="{BB962C8B-B14F-4D97-AF65-F5344CB8AC3E}">
        <p14:creationId xmlns:p14="http://schemas.microsoft.com/office/powerpoint/2010/main" val="1778511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F8FD1-90E5-D4F1-97CD-141208AD92AE}"/>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F1E74EE-1E17-A86C-67FF-399F48A89190}"/>
              </a:ext>
            </a:extLst>
          </p:cNvPr>
          <p:cNvSpPr>
            <a:spLocks noGrp="1"/>
          </p:cNvSpPr>
          <p:nvPr>
            <p:ph idx="1"/>
          </p:nvPr>
        </p:nvSpPr>
        <p:spPr>
          <a:xfrm>
            <a:off x="503163" y="433390"/>
            <a:ext cx="8596668" cy="959982"/>
          </a:xfrm>
        </p:spPr>
        <p:txBody>
          <a:bodyPr/>
          <a:lstStyle/>
          <a:p>
            <a:pPr marL="0" indent="0">
              <a:buNone/>
            </a:pPr>
            <a:r>
              <a:rPr lang="en-US" sz="3600" dirty="0">
                <a:solidFill>
                  <a:schemeClr val="accent1"/>
                </a:solidFill>
              </a:rPr>
              <a:t>Tips for parents 5 – Local information</a:t>
            </a:r>
          </a:p>
          <a:p>
            <a:endParaRPr lang="en-US" dirty="0"/>
          </a:p>
        </p:txBody>
      </p:sp>
      <p:pic>
        <p:nvPicPr>
          <p:cNvPr id="4" name="Picture 3">
            <a:extLst>
              <a:ext uri="{FF2B5EF4-FFF2-40B4-BE49-F238E27FC236}">
                <a16:creationId xmlns:a16="http://schemas.microsoft.com/office/drawing/2014/main" id="{0B40FD18-22AF-2CAB-F5B0-B7FF481A3EAC}"/>
              </a:ext>
            </a:extLst>
          </p:cNvPr>
          <p:cNvPicPr>
            <a:picLocks noChangeAspect="1"/>
          </p:cNvPicPr>
          <p:nvPr/>
        </p:nvPicPr>
        <p:blipFill>
          <a:blip r:embed="rId3">
            <a:extLst>
              <a:ext uri="{28A0092B-C50C-407E-A947-70E740481C1C}">
                <a14:useLocalDpi xmlns:a14="http://schemas.microsoft.com/office/drawing/2010/main" val="0"/>
              </a:ext>
            </a:extLst>
          </a:blip>
          <a:srcRect l="4401" t="21005" r="7915" b="18417"/>
          <a:stretch>
            <a:fillRect/>
          </a:stretch>
        </p:blipFill>
        <p:spPr>
          <a:xfrm>
            <a:off x="340963" y="1393372"/>
            <a:ext cx="4881966" cy="4883442"/>
          </a:xfrm>
          <a:prstGeom prst="rect">
            <a:avLst/>
          </a:prstGeom>
        </p:spPr>
      </p:pic>
      <p:pic>
        <p:nvPicPr>
          <p:cNvPr id="9" name="Picture 8">
            <a:extLst>
              <a:ext uri="{FF2B5EF4-FFF2-40B4-BE49-F238E27FC236}">
                <a16:creationId xmlns:a16="http://schemas.microsoft.com/office/drawing/2014/main" id="{155A4F3A-E363-4492-00AE-D644C09BB304}"/>
              </a:ext>
            </a:extLst>
          </p:cNvPr>
          <p:cNvPicPr>
            <a:picLocks noChangeAspect="1"/>
          </p:cNvPicPr>
          <p:nvPr/>
        </p:nvPicPr>
        <p:blipFill>
          <a:blip r:embed="rId4">
            <a:extLst>
              <a:ext uri="{28A0092B-C50C-407E-A947-70E740481C1C}">
                <a14:useLocalDpi xmlns:a14="http://schemas.microsoft.com/office/drawing/2010/main" val="0"/>
              </a:ext>
            </a:extLst>
          </a:blip>
          <a:srcRect l="31737" t="27887" r="28613" b="28426"/>
          <a:stretch>
            <a:fillRect/>
          </a:stretch>
        </p:blipFill>
        <p:spPr>
          <a:xfrm>
            <a:off x="5516570" y="1393372"/>
            <a:ext cx="4861145" cy="4883442"/>
          </a:xfrm>
          <a:prstGeom prst="rect">
            <a:avLst/>
          </a:prstGeom>
        </p:spPr>
      </p:pic>
    </p:spTree>
    <p:extLst>
      <p:ext uri="{BB962C8B-B14F-4D97-AF65-F5344CB8AC3E}">
        <p14:creationId xmlns:p14="http://schemas.microsoft.com/office/powerpoint/2010/main" val="3952447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248C-6248-1147-D360-58A51A09B07D}"/>
              </a:ext>
            </a:extLst>
          </p:cNvPr>
          <p:cNvSpPr>
            <a:spLocks noGrp="1"/>
          </p:cNvSpPr>
          <p:nvPr>
            <p:ph type="title"/>
          </p:nvPr>
        </p:nvSpPr>
        <p:spPr/>
        <p:txBody>
          <a:bodyPr>
            <a:normAutofit fontScale="90000"/>
          </a:bodyPr>
          <a:lstStyle/>
          <a:p>
            <a:r>
              <a:rPr lang="en-US" sz="4000" dirty="0"/>
              <a:t>Tips for parents 6 – Inflatable caution</a:t>
            </a:r>
            <a:br>
              <a:rPr lang="en-US" dirty="0"/>
            </a:br>
            <a:endParaRPr lang="en-US" dirty="0"/>
          </a:p>
        </p:txBody>
      </p:sp>
      <p:pic>
        <p:nvPicPr>
          <p:cNvPr id="5" name="Content Placeholder 4">
            <a:extLst>
              <a:ext uri="{FF2B5EF4-FFF2-40B4-BE49-F238E27FC236}">
                <a16:creationId xmlns:a16="http://schemas.microsoft.com/office/drawing/2014/main" id="{B1B6C54A-05A5-C0A0-3D14-DDDACCE7378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7334" y="1480457"/>
            <a:ext cx="8776909" cy="5214257"/>
          </a:xfrm>
          <a:prstGeom prst="rect">
            <a:avLst/>
          </a:prstGeom>
        </p:spPr>
      </p:pic>
    </p:spTree>
    <p:extLst>
      <p:ext uri="{BB962C8B-B14F-4D97-AF65-F5344CB8AC3E}">
        <p14:creationId xmlns:p14="http://schemas.microsoft.com/office/powerpoint/2010/main" val="2584047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B9B6B-9545-9BE7-3747-B8332F67E5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E88AC2-047A-95BD-FE37-0F4119CD07A4}"/>
              </a:ext>
            </a:extLst>
          </p:cNvPr>
          <p:cNvSpPr>
            <a:spLocks noGrp="1"/>
          </p:cNvSpPr>
          <p:nvPr>
            <p:ph type="title"/>
          </p:nvPr>
        </p:nvSpPr>
        <p:spPr/>
        <p:txBody>
          <a:bodyPr>
            <a:normAutofit/>
          </a:bodyPr>
          <a:lstStyle/>
          <a:p>
            <a:r>
              <a:rPr lang="en-US" dirty="0"/>
              <a:t>Tips for parents 7 – CPR</a:t>
            </a:r>
            <a:br>
              <a:rPr lang="en-US" dirty="0"/>
            </a:br>
            <a:endParaRPr lang="en-US" dirty="0"/>
          </a:p>
        </p:txBody>
      </p:sp>
      <p:pic>
        <p:nvPicPr>
          <p:cNvPr id="6" name="Content Placeholder 5" descr="Paramedic practicing bls and cpr on a child mannequin.">
            <a:extLst>
              <a:ext uri="{FF2B5EF4-FFF2-40B4-BE49-F238E27FC236}">
                <a16:creationId xmlns:a16="http://schemas.microsoft.com/office/drawing/2014/main" id="{BADF6190-59E1-DA77-C084-311CA6A067EB}"/>
              </a:ext>
            </a:extLst>
          </p:cNvPr>
          <p:cNvPicPr>
            <a:picLocks noGrp="1" noChangeAspect="1"/>
          </p:cNvPicPr>
          <p:nvPr>
            <p:ph idx="1"/>
          </p:nvPr>
        </p:nvPicPr>
        <p:blipFill>
          <a:blip r:embed="rId3"/>
          <a:stretch>
            <a:fillRect/>
          </a:stretch>
        </p:blipFill>
        <p:spPr>
          <a:xfrm>
            <a:off x="1224643" y="1600389"/>
            <a:ext cx="7723414" cy="4648011"/>
          </a:xfrm>
          <a:prstGeom prst="rect">
            <a:avLst/>
          </a:prstGeom>
        </p:spPr>
      </p:pic>
    </p:spTree>
    <p:extLst>
      <p:ext uri="{BB962C8B-B14F-4D97-AF65-F5344CB8AC3E}">
        <p14:creationId xmlns:p14="http://schemas.microsoft.com/office/powerpoint/2010/main" val="2703557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FB98D-F7FA-A46D-C81D-35A573CF03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38229-6AB9-BD85-B488-6214DEB54B19}"/>
              </a:ext>
            </a:extLst>
          </p:cNvPr>
          <p:cNvSpPr>
            <a:spLocks noGrp="1"/>
          </p:cNvSpPr>
          <p:nvPr>
            <p:ph type="title"/>
          </p:nvPr>
        </p:nvSpPr>
        <p:spPr/>
        <p:txBody>
          <a:bodyPr>
            <a:normAutofit/>
          </a:bodyPr>
          <a:lstStyle/>
          <a:p>
            <a:r>
              <a:rPr lang="en-US" dirty="0"/>
              <a:t>Tips for parents 8 – Depth </a:t>
            </a:r>
            <a:br>
              <a:rPr lang="en-US" dirty="0"/>
            </a:br>
            <a:endParaRPr lang="en-US" dirty="0"/>
          </a:p>
        </p:txBody>
      </p:sp>
      <p:pic>
        <p:nvPicPr>
          <p:cNvPr id="7" name="Content Placeholder 6">
            <a:extLst>
              <a:ext uri="{FF2B5EF4-FFF2-40B4-BE49-F238E27FC236}">
                <a16:creationId xmlns:a16="http://schemas.microsoft.com/office/drawing/2014/main" id="{B3EBF349-FCAE-E7A6-0A63-AD2F46D8A3E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7334" y="1420586"/>
            <a:ext cx="3559629" cy="4947557"/>
          </a:xfrm>
          <a:prstGeom prst="rect">
            <a:avLst/>
          </a:prstGeom>
        </p:spPr>
      </p:pic>
      <p:pic>
        <p:nvPicPr>
          <p:cNvPr id="8" name="Picture 7" descr="Water Level Measurement Water level measurement on the overflow level coming from a hydroelectric dam. Surface Level Stock Photo">
            <a:extLst>
              <a:ext uri="{FF2B5EF4-FFF2-40B4-BE49-F238E27FC236}">
                <a16:creationId xmlns:a16="http://schemas.microsoft.com/office/drawing/2014/main" id="{21C181BA-01E5-D8F3-CBF7-F8A159DABBA1}"/>
              </a:ext>
            </a:extLst>
          </p:cNvPr>
          <p:cNvPicPr>
            <a:picLocks noChangeAspect="1"/>
          </p:cNvPicPr>
          <p:nvPr/>
        </p:nvPicPr>
        <p:blipFill>
          <a:blip r:embed="rId4"/>
          <a:srcRect r="41341"/>
          <a:stretch>
            <a:fillRect/>
          </a:stretch>
        </p:blipFill>
        <p:spPr>
          <a:xfrm>
            <a:off x="6407452" y="1420585"/>
            <a:ext cx="1825172" cy="4947557"/>
          </a:xfrm>
          <a:prstGeom prst="rect">
            <a:avLst/>
          </a:prstGeom>
        </p:spPr>
      </p:pic>
    </p:spTree>
    <p:extLst>
      <p:ext uri="{BB962C8B-B14F-4D97-AF65-F5344CB8AC3E}">
        <p14:creationId xmlns:p14="http://schemas.microsoft.com/office/powerpoint/2010/main" val="1959177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845CB-693B-9B8F-9565-3916FF4AD7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8141CD-ADB3-0EE5-8674-0D4EBECBC7B2}"/>
              </a:ext>
            </a:extLst>
          </p:cNvPr>
          <p:cNvSpPr>
            <a:spLocks noGrp="1"/>
          </p:cNvSpPr>
          <p:nvPr>
            <p:ph type="title"/>
          </p:nvPr>
        </p:nvSpPr>
        <p:spPr/>
        <p:txBody>
          <a:bodyPr>
            <a:normAutofit/>
          </a:bodyPr>
          <a:lstStyle/>
          <a:p>
            <a:r>
              <a:rPr lang="en-US" sz="4000" dirty="0"/>
              <a:t>Tips for parents 9 – Save Little Lives </a:t>
            </a:r>
            <a:br>
              <a:rPr lang="en-US" dirty="0"/>
            </a:br>
            <a:endParaRPr lang="en-US" dirty="0"/>
          </a:p>
        </p:txBody>
      </p:sp>
      <p:pic>
        <p:nvPicPr>
          <p:cNvPr id="5" name="Content Placeholder 4" descr="Screenshot 2026-07-13 at 04.51.46.png">
            <a:extLst>
              <a:ext uri="{FF2B5EF4-FFF2-40B4-BE49-F238E27FC236}">
                <a16:creationId xmlns:a16="http://schemas.microsoft.com/office/drawing/2014/main" id="{C8AB3906-7811-F66F-0307-188069EC24DF}"/>
              </a:ext>
            </a:extLst>
          </p:cNvPr>
          <p:cNvPicPr>
            <a:picLocks noGrp="1" noChangeAspect="1"/>
          </p:cNvPicPr>
          <p:nvPr>
            <p:ph idx="1"/>
          </p:nvPr>
        </p:nvPicPr>
        <p:blipFill>
          <a:blip r:embed="rId3"/>
          <a:stretch>
            <a:fillRect/>
          </a:stretch>
        </p:blipFill>
        <p:spPr>
          <a:xfrm>
            <a:off x="523065" y="1600200"/>
            <a:ext cx="8750938" cy="4800600"/>
          </a:xfrm>
          <a:prstGeom prst="rect">
            <a:avLst/>
          </a:prstGeom>
        </p:spPr>
      </p:pic>
    </p:spTree>
    <p:extLst>
      <p:ext uri="{BB962C8B-B14F-4D97-AF65-F5344CB8AC3E}">
        <p14:creationId xmlns:p14="http://schemas.microsoft.com/office/powerpoint/2010/main" val="3030199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20821-B602-A610-7723-32833BABFD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53AB87-C159-838A-D764-46647F6881D9}"/>
              </a:ext>
            </a:extLst>
          </p:cNvPr>
          <p:cNvSpPr>
            <a:spLocks noGrp="1"/>
          </p:cNvSpPr>
          <p:nvPr>
            <p:ph type="title"/>
          </p:nvPr>
        </p:nvSpPr>
        <p:spPr>
          <a:xfrm>
            <a:off x="348343" y="609600"/>
            <a:ext cx="9550400" cy="1320800"/>
          </a:xfrm>
        </p:spPr>
        <p:txBody>
          <a:bodyPr>
            <a:normAutofit fontScale="90000"/>
          </a:bodyPr>
          <a:lstStyle/>
          <a:p>
            <a:r>
              <a:rPr lang="en-US" sz="4400" dirty="0"/>
              <a:t>Tips for parents 10 – STA One Stop Shop</a:t>
            </a:r>
            <a:br>
              <a:rPr lang="en-US" dirty="0"/>
            </a:br>
            <a:endParaRPr lang="en-US" dirty="0"/>
          </a:p>
        </p:txBody>
      </p:sp>
      <p:pic>
        <p:nvPicPr>
          <p:cNvPr id="6" name="Content Placeholder 5" descr="STA.co.uk">
            <a:extLst>
              <a:ext uri="{FF2B5EF4-FFF2-40B4-BE49-F238E27FC236}">
                <a16:creationId xmlns:a16="http://schemas.microsoft.com/office/drawing/2014/main" id="{2B81AE03-5148-7BE7-3BF4-D79FDAB87CCF}"/>
              </a:ext>
            </a:extLst>
          </p:cNvPr>
          <p:cNvPicPr>
            <a:picLocks noGrp="1" noChangeAspect="1"/>
          </p:cNvPicPr>
          <p:nvPr>
            <p:ph idx="1"/>
          </p:nvPr>
        </p:nvPicPr>
        <p:blipFill>
          <a:blip r:embed="rId3"/>
          <a:stretch>
            <a:fillRect/>
          </a:stretch>
        </p:blipFill>
        <p:spPr>
          <a:xfrm>
            <a:off x="2527905" y="1654178"/>
            <a:ext cx="4690534" cy="3549643"/>
          </a:xfrm>
          <a:prstGeom prst="rect">
            <a:avLst/>
          </a:prstGeom>
        </p:spPr>
      </p:pic>
      <p:sp>
        <p:nvSpPr>
          <p:cNvPr id="4" name="TextBox 3">
            <a:extLst>
              <a:ext uri="{FF2B5EF4-FFF2-40B4-BE49-F238E27FC236}">
                <a16:creationId xmlns:a16="http://schemas.microsoft.com/office/drawing/2014/main" id="{E50D3E90-7B92-DCDD-F570-FFE87FF95049}"/>
              </a:ext>
            </a:extLst>
          </p:cNvPr>
          <p:cNvSpPr txBox="1"/>
          <p:nvPr/>
        </p:nvSpPr>
        <p:spPr>
          <a:xfrm>
            <a:off x="537028" y="5766192"/>
            <a:ext cx="9898743" cy="584775"/>
          </a:xfrm>
          <a:prstGeom prst="rect">
            <a:avLst/>
          </a:prstGeom>
          <a:noFill/>
        </p:spPr>
        <p:txBody>
          <a:bodyPr wrap="square">
            <a:spAutoFit/>
          </a:bodyPr>
          <a:lstStyle/>
          <a:p>
            <a:r>
              <a:rPr lang="en-US" sz="3200" dirty="0">
                <a:solidFill>
                  <a:srgbClr val="FF0000"/>
                </a:solidFill>
              </a:rPr>
              <a:t>https://</a:t>
            </a:r>
            <a:r>
              <a:rPr lang="en-US" sz="3200" dirty="0" err="1">
                <a:solidFill>
                  <a:srgbClr val="FF0000"/>
                </a:solidFill>
              </a:rPr>
              <a:t>www.youtube.com</a:t>
            </a:r>
            <a:r>
              <a:rPr lang="en-US" sz="3200" dirty="0">
                <a:solidFill>
                  <a:srgbClr val="FF0000"/>
                </a:solidFill>
              </a:rPr>
              <a:t>/</a:t>
            </a:r>
            <a:r>
              <a:rPr lang="en-US" sz="3200" dirty="0" err="1">
                <a:solidFill>
                  <a:srgbClr val="FF0000"/>
                </a:solidFill>
              </a:rPr>
              <a:t>watch?v</a:t>
            </a:r>
            <a:r>
              <a:rPr lang="en-US" sz="3200" dirty="0">
                <a:solidFill>
                  <a:srgbClr val="FF0000"/>
                </a:solidFill>
              </a:rPr>
              <a:t>=NOO1tfwgj-s</a:t>
            </a:r>
          </a:p>
        </p:txBody>
      </p:sp>
    </p:spTree>
    <p:extLst>
      <p:ext uri="{BB962C8B-B14F-4D97-AF65-F5344CB8AC3E}">
        <p14:creationId xmlns:p14="http://schemas.microsoft.com/office/powerpoint/2010/main" val="466933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CD4B1-67AD-DC89-66CE-4FAFF49AD6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01D0B-23C6-E6C0-FC9D-C8FA23D9BE98}"/>
              </a:ext>
            </a:extLst>
          </p:cNvPr>
          <p:cNvSpPr>
            <a:spLocks noGrp="1"/>
          </p:cNvSpPr>
          <p:nvPr>
            <p:ph type="title"/>
          </p:nvPr>
        </p:nvSpPr>
        <p:spPr>
          <a:xfrm>
            <a:off x="200468" y="624114"/>
            <a:ext cx="9550400" cy="1320800"/>
          </a:xfrm>
        </p:spPr>
        <p:txBody>
          <a:bodyPr>
            <a:normAutofit fontScale="90000"/>
          </a:bodyPr>
          <a:lstStyle/>
          <a:p>
            <a:r>
              <a:rPr lang="en-US" sz="4400" dirty="0"/>
              <a:t>Tips for parents 11 – You're not a teacher</a:t>
            </a:r>
            <a:br>
              <a:rPr lang="en-US" dirty="0"/>
            </a:br>
            <a:endParaRPr lang="en-US" dirty="0"/>
          </a:p>
        </p:txBody>
      </p:sp>
      <p:pic>
        <p:nvPicPr>
          <p:cNvPr id="7" name="Content Placeholder 6" descr="Mother and baby swim  in pool Mother and baby swim  in the pool mom and baby in pool stock pictures, royalty-free photos &amp; images">
            <a:extLst>
              <a:ext uri="{FF2B5EF4-FFF2-40B4-BE49-F238E27FC236}">
                <a16:creationId xmlns:a16="http://schemas.microsoft.com/office/drawing/2014/main" id="{0CC4817F-CE35-2F93-DE81-CE53D4B0BD94}"/>
              </a:ext>
            </a:extLst>
          </p:cNvPr>
          <p:cNvPicPr>
            <a:picLocks noGrp="1" noChangeAspect="1"/>
          </p:cNvPicPr>
          <p:nvPr>
            <p:ph idx="1"/>
          </p:nvPr>
        </p:nvPicPr>
        <p:blipFill>
          <a:blip r:embed="rId3"/>
          <a:stretch>
            <a:fillRect/>
          </a:stretch>
        </p:blipFill>
        <p:spPr>
          <a:xfrm>
            <a:off x="1904103" y="1683657"/>
            <a:ext cx="5502718" cy="2772342"/>
          </a:xfrm>
          <a:prstGeom prst="rect">
            <a:avLst/>
          </a:prstGeom>
        </p:spPr>
      </p:pic>
      <p:sp>
        <p:nvSpPr>
          <p:cNvPr id="9" name="TextBox 8">
            <a:extLst>
              <a:ext uri="{FF2B5EF4-FFF2-40B4-BE49-F238E27FC236}">
                <a16:creationId xmlns:a16="http://schemas.microsoft.com/office/drawing/2014/main" id="{3DBFB0ED-4753-670A-D550-BA9734F770EE}"/>
              </a:ext>
            </a:extLst>
          </p:cNvPr>
          <p:cNvSpPr txBox="1"/>
          <p:nvPr/>
        </p:nvSpPr>
        <p:spPr>
          <a:xfrm>
            <a:off x="312058" y="4913087"/>
            <a:ext cx="9438810" cy="1077218"/>
          </a:xfrm>
          <a:prstGeom prst="rect">
            <a:avLst/>
          </a:prstGeom>
          <a:noFill/>
        </p:spPr>
        <p:txBody>
          <a:bodyPr wrap="square">
            <a:spAutoFit/>
          </a:bodyPr>
          <a:lstStyle/>
          <a:p>
            <a:r>
              <a:rPr lang="en-GB" sz="2800" dirty="0"/>
              <a:t>S</a:t>
            </a:r>
            <a:r>
              <a:rPr lang="en-GB" sz="2800" b="0" i="0" u="none" strike="noStrike" kern="1200" dirty="0">
                <a:solidFill>
                  <a:schemeClr val="tx1"/>
                </a:solidFill>
                <a:effectLst/>
                <a:latin typeface="+mn-lt"/>
                <a:ea typeface="+mn-ea"/>
                <a:cs typeface="+mn-cs"/>
              </a:rPr>
              <a:t>imple games that build confidence, water skills &amp; trust</a:t>
            </a:r>
          </a:p>
          <a:p>
            <a:br>
              <a:rPr lang="en-GB" dirty="0"/>
            </a:br>
            <a:endParaRPr lang="en-US" dirty="0"/>
          </a:p>
        </p:txBody>
      </p:sp>
    </p:spTree>
    <p:extLst>
      <p:ext uri="{BB962C8B-B14F-4D97-AF65-F5344CB8AC3E}">
        <p14:creationId xmlns:p14="http://schemas.microsoft.com/office/powerpoint/2010/main" val="2213030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 name="Rectangle 109">
            <a:extLst>
              <a:ext uri="{FF2B5EF4-FFF2-40B4-BE49-F238E27FC236}">
                <a16:creationId xmlns:a16="http://schemas.microsoft.com/office/drawing/2014/main" id="{4BE9D4C4-9FA3-4885-A769-301639CC7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7" name="Picture 16" descr="A boat in a rough sea&#10;&#10;AI-generated content may be incorrect.">
            <a:extLst>
              <a:ext uri="{FF2B5EF4-FFF2-40B4-BE49-F238E27FC236}">
                <a16:creationId xmlns:a16="http://schemas.microsoft.com/office/drawing/2014/main" id="{2AEAD626-5800-AA49-AF17-AD9BD8464088}"/>
              </a:ext>
            </a:extLst>
          </p:cNvPr>
          <p:cNvPicPr>
            <a:picLocks noChangeAspect="1"/>
          </p:cNvPicPr>
          <p:nvPr/>
        </p:nvPicPr>
        <p:blipFill>
          <a:blip r:embed="rId3">
            <a:extLst>
              <a:ext uri="{28A0092B-C50C-407E-A947-70E740481C1C}">
                <a14:useLocalDpi xmlns:a14="http://schemas.microsoft.com/office/drawing/2010/main" val="0"/>
              </a:ext>
            </a:extLst>
          </a:blip>
          <a:srcRect l="18483" r="21657" b="2"/>
          <a:stretch>
            <a:fillRect/>
          </a:stretch>
        </p:blipFill>
        <p:spPr>
          <a:xfrm>
            <a:off x="4296867" y="5"/>
            <a:ext cx="4831627" cy="4520011"/>
          </a:xfrm>
          <a:custGeom>
            <a:avLst/>
            <a:gdLst/>
            <a:ahLst/>
            <a:cxnLst/>
            <a:rect l="l" t="t" r="r" b="b"/>
            <a:pathLst>
              <a:path w="4831627" h="4520011">
                <a:moveTo>
                  <a:pt x="0" y="0"/>
                </a:moveTo>
                <a:lnTo>
                  <a:pt x="4831627" y="0"/>
                </a:lnTo>
                <a:lnTo>
                  <a:pt x="1416677" y="4520011"/>
                </a:lnTo>
                <a:close/>
              </a:path>
            </a:pathLst>
          </a:custGeom>
        </p:spPr>
      </p:pic>
      <p:pic>
        <p:nvPicPr>
          <p:cNvPr id="20" name="Picture 19" descr="An orange raft in the water&#10;&#10;AI-generated content may be incorrect.">
            <a:extLst>
              <a:ext uri="{FF2B5EF4-FFF2-40B4-BE49-F238E27FC236}">
                <a16:creationId xmlns:a16="http://schemas.microsoft.com/office/drawing/2014/main" id="{F42666CB-83E0-0599-70A7-9ED07B472DE6}"/>
              </a:ext>
            </a:extLst>
          </p:cNvPr>
          <p:cNvPicPr>
            <a:picLocks noChangeAspect="1"/>
          </p:cNvPicPr>
          <p:nvPr/>
        </p:nvPicPr>
        <p:blipFill>
          <a:blip r:embed="rId4">
            <a:extLst>
              <a:ext uri="{28A0092B-C50C-407E-A947-70E740481C1C}">
                <a14:useLocalDpi xmlns:a14="http://schemas.microsoft.com/office/drawing/2010/main" val="0"/>
              </a:ext>
            </a:extLst>
          </a:blip>
          <a:srcRect l="13774" r="19762"/>
          <a:stretch>
            <a:fillRect/>
          </a:stretch>
        </p:blipFill>
        <p:spPr>
          <a:xfrm>
            <a:off x="4041994" y="-4"/>
            <a:ext cx="8139373" cy="6858000"/>
          </a:xfrm>
          <a:custGeom>
            <a:avLst/>
            <a:gdLst/>
            <a:ahLst/>
            <a:cxnLst/>
            <a:rect l="l" t="t" r="r" b="b"/>
            <a:pathLst>
              <a:path w="8139373" h="6858000">
                <a:moveTo>
                  <a:pt x="5181344" y="0"/>
                </a:moveTo>
                <a:lnTo>
                  <a:pt x="8139373" y="0"/>
                </a:lnTo>
                <a:lnTo>
                  <a:pt x="8139373" y="6858000"/>
                </a:lnTo>
                <a:lnTo>
                  <a:pt x="0" y="6858000"/>
                </a:lnTo>
                <a:close/>
              </a:path>
            </a:pathLst>
          </a:custGeom>
        </p:spPr>
      </p:pic>
      <p:sp>
        <p:nvSpPr>
          <p:cNvPr id="2" name="Title 1">
            <a:extLst>
              <a:ext uri="{FF2B5EF4-FFF2-40B4-BE49-F238E27FC236}">
                <a16:creationId xmlns:a16="http://schemas.microsoft.com/office/drawing/2014/main" id="{7D8015D9-9825-8609-96D1-8FABFCEFE1C5}"/>
              </a:ext>
            </a:extLst>
          </p:cNvPr>
          <p:cNvSpPr>
            <a:spLocks noGrp="1"/>
          </p:cNvSpPr>
          <p:nvPr>
            <p:ph type="title"/>
          </p:nvPr>
        </p:nvSpPr>
        <p:spPr>
          <a:xfrm>
            <a:off x="592983" y="268901"/>
            <a:ext cx="3749061" cy="1682959"/>
          </a:xfrm>
        </p:spPr>
        <p:txBody>
          <a:bodyPr anchor="ctr">
            <a:noAutofit/>
          </a:bodyPr>
          <a:lstStyle/>
          <a:p>
            <a:r>
              <a:rPr lang="en-GB" sz="5400" dirty="0"/>
              <a:t> Modern Approach</a:t>
            </a:r>
          </a:p>
        </p:txBody>
      </p:sp>
      <p:sp>
        <p:nvSpPr>
          <p:cNvPr id="112" name="Isosceles Triangle 111">
            <a:extLst>
              <a:ext uri="{FF2B5EF4-FFF2-40B4-BE49-F238E27FC236}">
                <a16:creationId xmlns:a16="http://schemas.microsoft.com/office/drawing/2014/main" id="{7EB6695E-BED5-4DA3-8C9B-AD301AEF4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35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20F42878-433E-A0CB-72AB-FA800D3E16F6}"/>
              </a:ext>
            </a:extLst>
          </p:cNvPr>
          <p:cNvSpPr>
            <a:spLocks noGrp="1"/>
          </p:cNvSpPr>
          <p:nvPr>
            <p:ph idx="1"/>
          </p:nvPr>
        </p:nvSpPr>
        <p:spPr>
          <a:xfrm>
            <a:off x="224366" y="2401941"/>
            <a:ext cx="4750418" cy="3600228"/>
          </a:xfrm>
        </p:spPr>
        <p:txBody>
          <a:bodyPr>
            <a:normAutofit fontScale="92500" lnSpcReduction="10000"/>
          </a:bodyPr>
          <a:lstStyle/>
          <a:p>
            <a:pPr marL="0" indent="0">
              <a:lnSpc>
                <a:spcPct val="90000"/>
              </a:lnSpc>
              <a:buNone/>
            </a:pPr>
            <a:r>
              <a:rPr lang="en-GB" sz="1900" dirty="0"/>
              <a:t>UK’s approach, led by organisations such as the Royal Life Saving Society, STA, RNLI, and Paddle UK, is built around:</a:t>
            </a:r>
          </a:p>
          <a:p>
            <a:pPr marL="0" indent="0">
              <a:lnSpc>
                <a:spcPct val="90000"/>
              </a:lnSpc>
              <a:buNone/>
            </a:pPr>
            <a:endParaRPr lang="en-GB" sz="1900" dirty="0"/>
          </a:p>
          <a:p>
            <a:pPr lvl="0">
              <a:lnSpc>
                <a:spcPct val="90000"/>
              </a:lnSpc>
            </a:pPr>
            <a:r>
              <a:rPr lang="en-GB" sz="1900" dirty="0"/>
              <a:t>prevention</a:t>
            </a:r>
          </a:p>
          <a:p>
            <a:pPr lvl="0">
              <a:lnSpc>
                <a:spcPct val="90000"/>
              </a:lnSpc>
            </a:pPr>
            <a:r>
              <a:rPr lang="en-GB" sz="1900" dirty="0"/>
              <a:t>recognising hazards</a:t>
            </a:r>
          </a:p>
          <a:p>
            <a:pPr lvl="0">
              <a:lnSpc>
                <a:spcPct val="90000"/>
              </a:lnSpc>
            </a:pPr>
            <a:r>
              <a:rPr lang="en-GB" sz="1900" dirty="0"/>
              <a:t>floating, not panicking</a:t>
            </a:r>
          </a:p>
          <a:p>
            <a:pPr lvl="0">
              <a:lnSpc>
                <a:spcPct val="90000"/>
              </a:lnSpc>
            </a:pPr>
            <a:r>
              <a:rPr lang="en-GB" sz="1900" dirty="0"/>
              <a:t>calling for help</a:t>
            </a:r>
          </a:p>
          <a:p>
            <a:pPr lvl="0">
              <a:lnSpc>
                <a:spcPct val="90000"/>
              </a:lnSpc>
            </a:pPr>
            <a:r>
              <a:rPr lang="en-GB" sz="1900" dirty="0"/>
              <a:t>never entering the water to rescue someone</a:t>
            </a:r>
          </a:p>
          <a:p>
            <a:pPr lvl="0">
              <a:lnSpc>
                <a:spcPct val="90000"/>
              </a:lnSpc>
            </a:pPr>
            <a:r>
              <a:rPr lang="en-GB" sz="2200" b="1" dirty="0"/>
              <a:t>‘Float • Think • Survive’</a:t>
            </a:r>
          </a:p>
          <a:p>
            <a:pPr>
              <a:lnSpc>
                <a:spcPct val="90000"/>
              </a:lnSpc>
            </a:pPr>
            <a:endParaRPr lang="en-GB" sz="700" dirty="0"/>
          </a:p>
        </p:txBody>
      </p:sp>
      <p:grpSp>
        <p:nvGrpSpPr>
          <p:cNvPr id="22" name="Group 21">
            <a:extLst>
              <a:ext uri="{FF2B5EF4-FFF2-40B4-BE49-F238E27FC236}">
                <a16:creationId xmlns:a16="http://schemas.microsoft.com/office/drawing/2014/main" id="{007AE4C1-3939-D8CF-B6C6-65B19F96D840}"/>
              </a:ext>
            </a:extLst>
          </p:cNvPr>
          <p:cNvGrpSpPr/>
          <p:nvPr/>
        </p:nvGrpSpPr>
        <p:grpSpPr>
          <a:xfrm>
            <a:off x="224366" y="6147305"/>
            <a:ext cx="3399780" cy="605984"/>
            <a:chOff x="548639" y="5789523"/>
            <a:chExt cx="5682471" cy="1007975"/>
          </a:xfrm>
        </p:grpSpPr>
        <p:pic>
          <p:nvPicPr>
            <p:cNvPr id="24" name="Picture 23">
              <a:extLst>
                <a:ext uri="{FF2B5EF4-FFF2-40B4-BE49-F238E27FC236}">
                  <a16:creationId xmlns:a16="http://schemas.microsoft.com/office/drawing/2014/main" id="{4E647240-17FA-9F9C-DA51-CBFBC1BB15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26" name="Picture 25" descr="A logo of a life saving society&#10;&#10;AI-generated content may be incorrect.">
              <a:extLst>
                <a:ext uri="{FF2B5EF4-FFF2-40B4-BE49-F238E27FC236}">
                  <a16:creationId xmlns:a16="http://schemas.microsoft.com/office/drawing/2014/main" id="{86549744-78A9-79FD-B51E-DE5BFF6D4BA7}"/>
                </a:ext>
              </a:extLst>
            </p:cNvPr>
            <p:cNvPicPr>
              <a:picLocks noChangeAspect="1"/>
            </p:cNvPicPr>
            <p:nvPr/>
          </p:nvPicPr>
          <p:blipFill>
            <a:blip r:embed="rId6">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28" name="Picture 27" descr="A blue logo with three crowns&#10;&#10;AI-generated content may be incorrect.">
              <a:extLst>
                <a:ext uri="{FF2B5EF4-FFF2-40B4-BE49-F238E27FC236}">
                  <a16:creationId xmlns:a16="http://schemas.microsoft.com/office/drawing/2014/main" id="{469B8DC6-3061-2F84-F423-A36988564E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2722839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00E93-9410-8E40-7268-E5F12F0683AC}"/>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74C6ED9-B7F5-E5AB-DC23-2643FF8FBF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6942" y="833034"/>
            <a:ext cx="8632556" cy="5191932"/>
          </a:xfrm>
          <a:prstGeom prst="rect">
            <a:avLst/>
          </a:prstGeom>
        </p:spPr>
      </p:pic>
    </p:spTree>
    <p:extLst>
      <p:ext uri="{BB962C8B-B14F-4D97-AF65-F5344CB8AC3E}">
        <p14:creationId xmlns:p14="http://schemas.microsoft.com/office/powerpoint/2010/main" val="3830517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C3948-3AB7-E8C9-F921-F5504677B59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A51CCC-DD1D-8410-8577-1E1EA92E9A2A}"/>
              </a:ext>
            </a:extLst>
          </p:cNvPr>
          <p:cNvSpPr>
            <a:spLocks noGrp="1"/>
          </p:cNvSpPr>
          <p:nvPr>
            <p:ph idx="1"/>
          </p:nvPr>
        </p:nvSpPr>
        <p:spPr>
          <a:xfrm>
            <a:off x="474133" y="404360"/>
            <a:ext cx="8596668" cy="800325"/>
          </a:xfrm>
        </p:spPr>
        <p:txBody>
          <a:bodyPr>
            <a:noAutofit/>
          </a:bodyPr>
          <a:lstStyle/>
          <a:p>
            <a:pPr marL="0" indent="0">
              <a:buNone/>
            </a:pPr>
            <a:r>
              <a:rPr lang="en-US" sz="5400" dirty="0">
                <a:solidFill>
                  <a:schemeClr val="accent1"/>
                </a:solidFill>
              </a:rPr>
              <a:t>Who is</a:t>
            </a:r>
            <a:r>
              <a:rPr lang="en-US" sz="5400" b="1" dirty="0"/>
              <a:t> </a:t>
            </a:r>
            <a:r>
              <a:rPr lang="en-US" sz="5400" dirty="0">
                <a:solidFill>
                  <a:schemeClr val="accent1"/>
                </a:solidFill>
              </a:rPr>
              <a:t>this ?</a:t>
            </a:r>
          </a:p>
        </p:txBody>
      </p:sp>
      <p:pic>
        <p:nvPicPr>
          <p:cNvPr id="6" name="Picture 5">
            <a:extLst>
              <a:ext uri="{FF2B5EF4-FFF2-40B4-BE49-F238E27FC236}">
                <a16:creationId xmlns:a16="http://schemas.microsoft.com/office/drawing/2014/main" id="{8AE81194-2CE1-7FFF-87F9-D154A3929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4644" y="1472339"/>
            <a:ext cx="6168325" cy="4981302"/>
          </a:xfrm>
          <a:prstGeom prst="rect">
            <a:avLst/>
          </a:prstGeom>
        </p:spPr>
      </p:pic>
    </p:spTree>
    <p:extLst>
      <p:ext uri="{BB962C8B-B14F-4D97-AF65-F5344CB8AC3E}">
        <p14:creationId xmlns:p14="http://schemas.microsoft.com/office/powerpoint/2010/main" val="4127851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6ED964-C070-349F-60DF-05CE0525A0E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A6445CE9-61A1-1A95-FF61-3243DA755F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A57CCA52-611E-089E-689A-C9AC7AE9DC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C68755C-FAA3-0A07-C294-55926CE4D2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6351F683-911D-B2FC-302D-D4C16463EB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5">
              <a:extLst>
                <a:ext uri="{FF2B5EF4-FFF2-40B4-BE49-F238E27FC236}">
                  <a16:creationId xmlns:a16="http://schemas.microsoft.com/office/drawing/2014/main" id="{A6424095-A30B-7248-82CB-E48A9DD59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Isosceles Triangle 14">
              <a:extLst>
                <a:ext uri="{FF2B5EF4-FFF2-40B4-BE49-F238E27FC236}">
                  <a16:creationId xmlns:a16="http://schemas.microsoft.com/office/drawing/2014/main" id="{081AA484-4444-13A8-3898-6C048847F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7">
              <a:extLst>
                <a:ext uri="{FF2B5EF4-FFF2-40B4-BE49-F238E27FC236}">
                  <a16:creationId xmlns:a16="http://schemas.microsoft.com/office/drawing/2014/main" id="{746637E2-EAAC-814D-71F8-0F007E035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8">
              <a:extLst>
                <a:ext uri="{FF2B5EF4-FFF2-40B4-BE49-F238E27FC236}">
                  <a16:creationId xmlns:a16="http://schemas.microsoft.com/office/drawing/2014/main" id="{498E3160-25F6-E588-9D2C-671C35B894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Rectangle 29">
              <a:extLst>
                <a:ext uri="{FF2B5EF4-FFF2-40B4-BE49-F238E27FC236}">
                  <a16:creationId xmlns:a16="http://schemas.microsoft.com/office/drawing/2014/main" id="{713D41A2-E0A1-7ECC-ECB0-F0A64F32DB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09D073AC-6B15-ADB5-E378-7CFDA366C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Isosceles Triangle 19">
              <a:extLst>
                <a:ext uri="{FF2B5EF4-FFF2-40B4-BE49-F238E27FC236}">
                  <a16:creationId xmlns:a16="http://schemas.microsoft.com/office/drawing/2014/main" id="{ABD0D926-E84D-8B69-3364-017ECF0388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0E8B112A-251A-4454-407C-B96C0CCEE0A8}"/>
              </a:ext>
            </a:extLst>
          </p:cNvPr>
          <p:cNvSpPr>
            <a:spLocks noGrp="1"/>
          </p:cNvSpPr>
          <p:nvPr>
            <p:ph type="title"/>
          </p:nvPr>
        </p:nvSpPr>
        <p:spPr>
          <a:xfrm>
            <a:off x="1600199" y="4571999"/>
            <a:ext cx="7673801" cy="1087656"/>
          </a:xfrm>
        </p:spPr>
        <p:txBody>
          <a:bodyPr vert="horz" lIns="91440" tIns="45720" rIns="91440" bIns="45720" rtlCol="0" anchor="b">
            <a:normAutofit/>
          </a:bodyPr>
          <a:lstStyle/>
          <a:p>
            <a:pPr>
              <a:lnSpc>
                <a:spcPct val="90000"/>
              </a:lnSpc>
            </a:pPr>
            <a:r>
              <a:rPr lang="en-US" sz="3400" kern="1200" dirty="0">
                <a:solidFill>
                  <a:schemeClr val="accent1"/>
                </a:solidFill>
                <a:latin typeface="+mj-lt"/>
                <a:ea typeface="+mj-ea"/>
                <a:cs typeface="+mj-cs"/>
              </a:rPr>
              <a:t>Drowning Prevention Week 2027</a:t>
            </a:r>
          </a:p>
        </p:txBody>
      </p:sp>
      <p:grpSp>
        <p:nvGrpSpPr>
          <p:cNvPr id="6" name="Group 5">
            <a:extLst>
              <a:ext uri="{FF2B5EF4-FFF2-40B4-BE49-F238E27FC236}">
                <a16:creationId xmlns:a16="http://schemas.microsoft.com/office/drawing/2014/main" id="{D2B2A07D-74EC-0F6B-DF86-4B766684F152}"/>
              </a:ext>
            </a:extLst>
          </p:cNvPr>
          <p:cNvGrpSpPr/>
          <p:nvPr/>
        </p:nvGrpSpPr>
        <p:grpSpPr>
          <a:xfrm>
            <a:off x="2086070" y="6099592"/>
            <a:ext cx="3889319" cy="632558"/>
            <a:chOff x="548639" y="5789523"/>
            <a:chExt cx="5682471" cy="1007975"/>
          </a:xfrm>
        </p:grpSpPr>
        <p:pic>
          <p:nvPicPr>
            <p:cNvPr id="7" name="Picture 6">
              <a:extLst>
                <a:ext uri="{FF2B5EF4-FFF2-40B4-BE49-F238E27FC236}">
                  <a16:creationId xmlns:a16="http://schemas.microsoft.com/office/drawing/2014/main" id="{54513D8F-DA40-1D6D-B281-CE9DDB8A0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8" name="Picture 7" descr="A logo of a life saving society&#10;&#10;AI-generated content may be incorrect.">
              <a:extLst>
                <a:ext uri="{FF2B5EF4-FFF2-40B4-BE49-F238E27FC236}">
                  <a16:creationId xmlns:a16="http://schemas.microsoft.com/office/drawing/2014/main" id="{2D46DD2D-E2F3-A852-0F97-05B7F2A7D8B3}"/>
                </a:ext>
              </a:extLst>
            </p:cNvPr>
            <p:cNvPicPr>
              <a:picLocks noChangeAspect="1"/>
            </p:cNvPicPr>
            <p:nvPr/>
          </p:nvPicPr>
          <p:blipFill>
            <a:blip r:embed="rId4">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9" name="Picture 8" descr="A blue logo with three crowns&#10;&#10;AI-generated content may be incorrect.">
              <a:extLst>
                <a:ext uri="{FF2B5EF4-FFF2-40B4-BE49-F238E27FC236}">
                  <a16:creationId xmlns:a16="http://schemas.microsoft.com/office/drawing/2014/main" id="{9BFBEFF6-0C28-A6BB-3B4C-4E778B9AA3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pic>
        <p:nvPicPr>
          <p:cNvPr id="4" name="Picture 3" descr="_lLWNbze.jpg">
            <a:extLst>
              <a:ext uri="{FF2B5EF4-FFF2-40B4-BE49-F238E27FC236}">
                <a16:creationId xmlns:a16="http://schemas.microsoft.com/office/drawing/2014/main" id="{DDD99A61-54CC-04F3-2E15-31DEEA698221}"/>
              </a:ext>
            </a:extLst>
          </p:cNvPr>
          <p:cNvPicPr>
            <a:picLocks noChangeAspect="1"/>
          </p:cNvPicPr>
          <p:nvPr/>
        </p:nvPicPr>
        <p:blipFill>
          <a:blip r:embed="rId6"/>
          <a:stretch>
            <a:fillRect/>
          </a:stretch>
        </p:blipFill>
        <p:spPr>
          <a:xfrm>
            <a:off x="1339962" y="525726"/>
            <a:ext cx="7620000" cy="4000500"/>
          </a:xfrm>
          <a:prstGeom prst="rect">
            <a:avLst/>
          </a:prstGeom>
        </p:spPr>
      </p:pic>
    </p:spTree>
    <p:extLst>
      <p:ext uri="{BB962C8B-B14F-4D97-AF65-F5344CB8AC3E}">
        <p14:creationId xmlns:p14="http://schemas.microsoft.com/office/powerpoint/2010/main" val="1472283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138F8621-80DD-FD6F-087F-7AB8AEE6C16C}"/>
            </a:ext>
          </a:extLst>
        </p:cNvPr>
        <p:cNvGrpSpPr/>
        <p:nvPr/>
      </p:nvGrpSpPr>
      <p:grpSpPr>
        <a:xfrm>
          <a:off x="0" y="0"/>
          <a:ext cx="0" cy="0"/>
          <a:chOff x="0" y="0"/>
          <a:chExt cx="0" cy="0"/>
        </a:xfrm>
      </p:grpSpPr>
      <p:pic>
        <p:nvPicPr>
          <p:cNvPr id="2" name="Content Placeholder 1" descr="IMG_3583.PNG">
            <a:extLst>
              <a:ext uri="{FF2B5EF4-FFF2-40B4-BE49-F238E27FC236}">
                <a16:creationId xmlns:a16="http://schemas.microsoft.com/office/drawing/2014/main" id="{DFB761B6-8E06-7774-2BE5-A26178D7EE58}"/>
              </a:ext>
            </a:extLst>
          </p:cNvPr>
          <p:cNvPicPr>
            <a:picLocks noGrp="1" noChangeAspect="1"/>
          </p:cNvPicPr>
          <p:nvPr>
            <p:ph idx="1"/>
          </p:nvPr>
        </p:nvPicPr>
        <p:blipFill>
          <a:blip r:embed="rId4"/>
          <a:srcRect l="12339" t="17520" r="37472" b="9021"/>
          <a:stretch>
            <a:fillRect/>
          </a:stretch>
        </p:blipFill>
        <p:spPr>
          <a:xfrm>
            <a:off x="852408" y="1301858"/>
            <a:ext cx="8167606" cy="5424406"/>
          </a:xfrm>
          <a:prstGeom prst="rect">
            <a:avLst/>
          </a:prstGeom>
        </p:spPr>
      </p:pic>
      <p:sp>
        <p:nvSpPr>
          <p:cNvPr id="5" name="TextBox 4">
            <a:extLst>
              <a:ext uri="{FF2B5EF4-FFF2-40B4-BE49-F238E27FC236}">
                <a16:creationId xmlns:a16="http://schemas.microsoft.com/office/drawing/2014/main" id="{7808F54E-A043-C869-AAB7-BA51FB7B709A}"/>
              </a:ext>
            </a:extLst>
          </p:cNvPr>
          <p:cNvSpPr txBox="1"/>
          <p:nvPr/>
        </p:nvSpPr>
        <p:spPr>
          <a:xfrm>
            <a:off x="696071" y="275771"/>
            <a:ext cx="8897872" cy="707886"/>
          </a:xfrm>
          <a:prstGeom prst="rect">
            <a:avLst/>
          </a:prstGeom>
          <a:noFill/>
        </p:spPr>
        <p:txBody>
          <a:bodyPr wrap="square" rtlCol="0">
            <a:spAutoFit/>
          </a:bodyPr>
          <a:lstStyle/>
          <a:p>
            <a:r>
              <a:rPr lang="en-US" sz="4000" dirty="0">
                <a:solidFill>
                  <a:srgbClr val="92D050"/>
                </a:solidFill>
              </a:rPr>
              <a:t>World Drowning Prevention Day 2026</a:t>
            </a:r>
          </a:p>
        </p:txBody>
      </p:sp>
    </p:spTree>
    <p:extLst>
      <p:ext uri="{BB962C8B-B14F-4D97-AF65-F5344CB8AC3E}">
        <p14:creationId xmlns:p14="http://schemas.microsoft.com/office/powerpoint/2010/main" val="533109896"/>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E8D7D-9AFE-8942-A1CE-012A1667595E}"/>
              </a:ext>
            </a:extLst>
          </p:cNvPr>
          <p:cNvSpPr>
            <a:spLocks noGrp="1"/>
          </p:cNvSpPr>
          <p:nvPr>
            <p:ph type="title"/>
          </p:nvPr>
        </p:nvSpPr>
        <p:spPr>
          <a:xfrm>
            <a:off x="615732" y="290287"/>
            <a:ext cx="8596668" cy="1320800"/>
          </a:xfrm>
        </p:spPr>
        <p:txBody>
          <a:bodyPr>
            <a:normAutofit/>
          </a:bodyPr>
          <a:lstStyle/>
          <a:p>
            <a:r>
              <a:rPr lang="en-US" sz="4000" dirty="0"/>
              <a:t>Inaugural event KKC 12</a:t>
            </a:r>
            <a:r>
              <a:rPr lang="en-US" sz="4000" baseline="30000" dirty="0"/>
              <a:t>th</a:t>
            </a:r>
            <a:r>
              <a:rPr lang="en-US" sz="4000" dirty="0"/>
              <a:t> July 2026</a:t>
            </a:r>
          </a:p>
        </p:txBody>
      </p:sp>
      <p:pic>
        <p:nvPicPr>
          <p:cNvPr id="7" name="Picture 6">
            <a:extLst>
              <a:ext uri="{FF2B5EF4-FFF2-40B4-BE49-F238E27FC236}">
                <a16:creationId xmlns:a16="http://schemas.microsoft.com/office/drawing/2014/main" id="{1A6CC0A7-6B5A-E242-0714-B70C2FC13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641" y="3848101"/>
            <a:ext cx="2348753"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BCFC1426-2B94-5EE2-D56E-056654C34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0914" y="3799113"/>
            <a:ext cx="2059036" cy="2539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4">
            <a:extLst>
              <a:ext uri="{FF2B5EF4-FFF2-40B4-BE49-F238E27FC236}">
                <a16:creationId xmlns:a16="http://schemas.microsoft.com/office/drawing/2014/main" id="{55B82DB1-4CE3-3F06-9845-E0F888E29780}"/>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25629" t="45744" r="17905" b="14894"/>
          <a:stretch>
            <a:fillRect/>
          </a:stretch>
        </p:blipFill>
        <p:spPr>
          <a:xfrm>
            <a:off x="5091782" y="1398669"/>
            <a:ext cx="3515189" cy="2108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10258072-FE21-18FD-FD9A-41088359B45C}"/>
              </a:ext>
            </a:extLst>
          </p:cNvPr>
          <p:cNvPicPr>
            <a:picLocks noChangeAspect="1"/>
          </p:cNvPicPr>
          <p:nvPr/>
        </p:nvPicPr>
        <p:blipFill>
          <a:blip r:embed="rId6">
            <a:extLst>
              <a:ext uri="{28A0092B-C50C-407E-A947-70E740481C1C}">
                <a14:useLocalDpi xmlns:a14="http://schemas.microsoft.com/office/drawing/2010/main" val="0"/>
              </a:ext>
            </a:extLst>
          </a:blip>
          <a:srcRect l="18571" t="17864" b="3340"/>
          <a:stretch>
            <a:fillRect/>
          </a:stretch>
        </p:blipFill>
        <p:spPr>
          <a:xfrm>
            <a:off x="6318729" y="3758377"/>
            <a:ext cx="2829876" cy="2579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43D34D52-6FCA-1EFC-94B6-38FC09295DF9}"/>
              </a:ext>
            </a:extLst>
          </p:cNvPr>
          <p:cNvPicPr>
            <a:picLocks noChangeAspect="1"/>
          </p:cNvPicPr>
          <p:nvPr/>
        </p:nvPicPr>
        <p:blipFill>
          <a:blip r:embed="rId7">
            <a:extLst>
              <a:ext uri="{28A0092B-C50C-407E-A947-70E740481C1C}">
                <a14:useLocalDpi xmlns:a14="http://schemas.microsoft.com/office/drawing/2010/main" val="0"/>
              </a:ext>
            </a:extLst>
          </a:blip>
          <a:srcRect l="9177" t="10457" r="5019" b="25874"/>
          <a:stretch>
            <a:fillRect/>
          </a:stretch>
        </p:blipFill>
        <p:spPr>
          <a:xfrm>
            <a:off x="615732" y="1320800"/>
            <a:ext cx="3809019" cy="210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6966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64ACC-2AE6-3F74-3CC7-26FF8BD8EE8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C75BE1-9C4D-C45F-2422-F5B7F87F63F8}"/>
              </a:ext>
            </a:extLst>
          </p:cNvPr>
          <p:cNvSpPr>
            <a:spLocks noGrp="1"/>
          </p:cNvSpPr>
          <p:nvPr>
            <p:ph idx="1"/>
          </p:nvPr>
        </p:nvSpPr>
        <p:spPr>
          <a:xfrm>
            <a:off x="706362" y="1188132"/>
            <a:ext cx="8596668" cy="3880773"/>
          </a:xfrm>
        </p:spPr>
        <p:txBody>
          <a:bodyPr>
            <a:noAutofit/>
          </a:bodyPr>
          <a:lstStyle/>
          <a:p>
            <a:pPr marL="0" indent="0">
              <a:buNone/>
            </a:pPr>
            <a:r>
              <a:rPr lang="en-US" sz="2800" b="1" dirty="0"/>
              <a:t>For further information contact </a:t>
            </a:r>
          </a:p>
          <a:p>
            <a:endParaRPr lang="en-US" sz="2800" b="1" dirty="0"/>
          </a:p>
          <a:p>
            <a:r>
              <a:rPr lang="en-US" sz="2800" b="1" dirty="0"/>
              <a:t>Dave Rawding</a:t>
            </a:r>
          </a:p>
          <a:p>
            <a:r>
              <a:rPr lang="en-US" sz="2800" b="1" dirty="0"/>
              <a:t>Senior White Water Coach Kingston Kayak Club </a:t>
            </a:r>
          </a:p>
          <a:p>
            <a:r>
              <a:rPr lang="en-US" sz="2800" b="1" dirty="0"/>
              <a:t>Mobile 07817 611249</a:t>
            </a:r>
          </a:p>
          <a:p>
            <a:r>
              <a:rPr lang="en-US" sz="2800" b="1" dirty="0"/>
              <a:t>E mail </a:t>
            </a:r>
            <a:r>
              <a:rPr lang="en-US" sz="2800" b="1" dirty="0" err="1"/>
              <a:t>dave.rawding@me.com</a:t>
            </a:r>
            <a:endParaRPr lang="en-US" sz="2800" b="1" dirty="0"/>
          </a:p>
        </p:txBody>
      </p:sp>
    </p:spTree>
    <p:extLst>
      <p:ext uri="{BB962C8B-B14F-4D97-AF65-F5344CB8AC3E}">
        <p14:creationId xmlns:p14="http://schemas.microsoft.com/office/powerpoint/2010/main" val="3175009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F9CBB306-8362-4E9F-8E8F-724CB89A5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9753E5-61E4-1B09-3544-263E9EFAFDCD}"/>
              </a:ext>
            </a:extLst>
          </p:cNvPr>
          <p:cNvSpPr>
            <a:spLocks noGrp="1"/>
          </p:cNvSpPr>
          <p:nvPr>
            <p:ph type="title"/>
          </p:nvPr>
        </p:nvSpPr>
        <p:spPr>
          <a:xfrm>
            <a:off x="261257" y="609600"/>
            <a:ext cx="6057083" cy="1320800"/>
          </a:xfrm>
        </p:spPr>
        <p:txBody>
          <a:bodyPr>
            <a:noAutofit/>
          </a:bodyPr>
          <a:lstStyle/>
          <a:p>
            <a:r>
              <a:rPr lang="en-GB" sz="5400" dirty="0"/>
              <a:t>Course Objectives</a:t>
            </a:r>
          </a:p>
        </p:txBody>
      </p:sp>
      <p:sp>
        <p:nvSpPr>
          <p:cNvPr id="40" name="Isosceles Triangle 8">
            <a:extLst>
              <a:ext uri="{FF2B5EF4-FFF2-40B4-BE49-F238E27FC236}">
                <a16:creationId xmlns:a16="http://schemas.microsoft.com/office/drawing/2014/main" id="{F19F8C88-9B7E-4596-8D09-DF90F41CA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aphicFrame>
        <p:nvGraphicFramePr>
          <p:cNvPr id="56" name="Content Placeholder 2">
            <a:extLst>
              <a:ext uri="{FF2B5EF4-FFF2-40B4-BE49-F238E27FC236}">
                <a16:creationId xmlns:a16="http://schemas.microsoft.com/office/drawing/2014/main" id="{39AFA14F-F5E5-528C-59B1-3D529429016F}"/>
              </a:ext>
            </a:extLst>
          </p:cNvPr>
          <p:cNvGraphicFramePr>
            <a:graphicFrameLocks noGrp="1"/>
          </p:cNvGraphicFramePr>
          <p:nvPr>
            <p:ph idx="1"/>
            <p:extLst>
              <p:ext uri="{D42A27DB-BD31-4B8C-83A1-F6EECF244321}">
                <p14:modId xmlns:p14="http://schemas.microsoft.com/office/powerpoint/2010/main" val="2616420805"/>
              </p:ext>
            </p:extLst>
          </p:nvPr>
        </p:nvGraphicFramePr>
        <p:xfrm>
          <a:off x="544529" y="1624571"/>
          <a:ext cx="5584275" cy="4090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close-up of newspapers&#10;&#10;AI-generated content may be incorrect.">
            <a:extLst>
              <a:ext uri="{FF2B5EF4-FFF2-40B4-BE49-F238E27FC236}">
                <a16:creationId xmlns:a16="http://schemas.microsoft.com/office/drawing/2014/main" id="{2E1A8233-4B2B-180C-D277-D8F7C574376A}"/>
              </a:ext>
            </a:extLst>
          </p:cNvPr>
          <p:cNvPicPr>
            <a:picLocks noChangeAspect="1"/>
          </p:cNvPicPr>
          <p:nvPr/>
        </p:nvPicPr>
        <p:blipFill>
          <a:blip r:embed="rId8">
            <a:extLst>
              <a:ext uri="{28A0092B-C50C-407E-A947-70E740481C1C}">
                <a14:useLocalDpi xmlns:a14="http://schemas.microsoft.com/office/drawing/2010/main" val="0"/>
              </a:ext>
            </a:extLst>
          </a:blip>
          <a:srcRect t="29777" r="-2" b="33965"/>
          <a:stretch>
            <a:fillRect/>
          </a:stretch>
        </p:blipFill>
        <p:spPr>
          <a:xfrm>
            <a:off x="5883879" y="10"/>
            <a:ext cx="6304947" cy="2285990"/>
          </a:xfrm>
          <a:custGeom>
            <a:avLst/>
            <a:gdLst/>
            <a:ahLst/>
            <a:cxnLst/>
            <a:rect l="l" t="t" r="r" b="b"/>
            <a:pathLst>
              <a:path w="6304947" h="2286000">
                <a:moveTo>
                  <a:pt x="0" y="0"/>
                </a:moveTo>
                <a:lnTo>
                  <a:pt x="6304947" y="0"/>
                </a:lnTo>
                <a:lnTo>
                  <a:pt x="6304947" y="2286000"/>
                </a:lnTo>
                <a:lnTo>
                  <a:pt x="720670" y="2286000"/>
                </a:lnTo>
                <a:close/>
              </a:path>
            </a:pathLst>
          </a:custGeom>
        </p:spPr>
      </p:pic>
      <p:sp>
        <p:nvSpPr>
          <p:cNvPr id="42" name="Isosceles Triangle 41">
            <a:extLst>
              <a:ext uri="{FF2B5EF4-FFF2-40B4-BE49-F238E27FC236}">
                <a16:creationId xmlns:a16="http://schemas.microsoft.com/office/drawing/2014/main" id="{CDFCE3EB-D8EE-4ECA-9D06-6979FD3555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5" name="Picture 4" descr="A person diving into a lake&#10;&#10;AI-generated content may be incorrect.">
            <a:extLst>
              <a:ext uri="{FF2B5EF4-FFF2-40B4-BE49-F238E27FC236}">
                <a16:creationId xmlns:a16="http://schemas.microsoft.com/office/drawing/2014/main" id="{845219F2-C98D-F237-EA34-A1B6CD308708}"/>
              </a:ext>
            </a:extLst>
          </p:cNvPr>
          <p:cNvPicPr>
            <a:picLocks noChangeAspect="1"/>
          </p:cNvPicPr>
          <p:nvPr/>
        </p:nvPicPr>
        <p:blipFill>
          <a:blip r:embed="rId9">
            <a:extLst>
              <a:ext uri="{28A0092B-C50C-407E-A947-70E740481C1C}">
                <a14:useLocalDpi xmlns:a14="http://schemas.microsoft.com/office/drawing/2010/main" val="0"/>
              </a:ext>
            </a:extLst>
          </a:blip>
          <a:srcRect t="27224" r="2" b="2"/>
          <a:stretch>
            <a:fillRect/>
          </a:stretch>
        </p:blipFill>
        <p:spPr>
          <a:xfrm>
            <a:off x="6604548" y="2286000"/>
            <a:ext cx="5584275" cy="2286000"/>
          </a:xfrm>
          <a:custGeom>
            <a:avLst/>
            <a:gdLst/>
            <a:ahLst/>
            <a:cxnLst/>
            <a:rect l="l" t="t" r="r" b="b"/>
            <a:pathLst>
              <a:path w="5584275" h="2286000">
                <a:moveTo>
                  <a:pt x="0" y="0"/>
                </a:moveTo>
                <a:lnTo>
                  <a:pt x="5584275" y="0"/>
                </a:lnTo>
                <a:lnTo>
                  <a:pt x="5584275" y="2286000"/>
                </a:lnTo>
                <a:lnTo>
                  <a:pt x="626046" y="2286000"/>
                </a:lnTo>
                <a:lnTo>
                  <a:pt x="692258" y="2195876"/>
                </a:lnTo>
                <a:close/>
              </a:path>
            </a:pathLst>
          </a:custGeom>
        </p:spPr>
      </p:pic>
      <p:pic>
        <p:nvPicPr>
          <p:cNvPr id="9" name="Picture 8" descr="A white background with black text&#10;&#10;AI-generated content may be incorrect.">
            <a:extLst>
              <a:ext uri="{FF2B5EF4-FFF2-40B4-BE49-F238E27FC236}">
                <a16:creationId xmlns:a16="http://schemas.microsoft.com/office/drawing/2014/main" id="{6F163486-C9D2-D0E1-1193-5BB1656D8295}"/>
              </a:ext>
            </a:extLst>
          </p:cNvPr>
          <p:cNvPicPr>
            <a:picLocks noChangeAspect="1"/>
          </p:cNvPicPr>
          <p:nvPr/>
        </p:nvPicPr>
        <p:blipFill>
          <a:blip r:embed="rId10">
            <a:extLst>
              <a:ext uri="{28A0092B-C50C-407E-A947-70E740481C1C}">
                <a14:useLocalDpi xmlns:a14="http://schemas.microsoft.com/office/drawing/2010/main" val="0"/>
              </a:ext>
            </a:extLst>
          </a:blip>
          <a:srcRect r="14302" b="1"/>
          <a:stretch>
            <a:fillRect/>
          </a:stretch>
        </p:blipFill>
        <p:spPr>
          <a:xfrm>
            <a:off x="5551112" y="4572000"/>
            <a:ext cx="6640888" cy="2286000"/>
          </a:xfrm>
          <a:custGeom>
            <a:avLst/>
            <a:gdLst/>
            <a:ahLst/>
            <a:cxnLst/>
            <a:rect l="l" t="t" r="r" b="b"/>
            <a:pathLst>
              <a:path w="6640888" h="2286000">
                <a:moveTo>
                  <a:pt x="1679482" y="0"/>
                </a:moveTo>
                <a:lnTo>
                  <a:pt x="6640888" y="0"/>
                </a:lnTo>
                <a:lnTo>
                  <a:pt x="6640888" y="2286000"/>
                </a:lnTo>
                <a:lnTo>
                  <a:pt x="0" y="2286000"/>
                </a:lnTo>
                <a:close/>
              </a:path>
            </a:pathLst>
          </a:custGeom>
        </p:spPr>
      </p:pic>
      <p:sp>
        <p:nvSpPr>
          <p:cNvPr id="44" name="Freeform: Shape 43">
            <a:extLst>
              <a:ext uri="{FF2B5EF4-FFF2-40B4-BE49-F238E27FC236}">
                <a16:creationId xmlns:a16="http://schemas.microsoft.com/office/drawing/2014/main" id="{F80DA0B5-A290-4512-A78A-252BC4829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7537" y="0"/>
            <a:ext cx="1886594" cy="6858000"/>
          </a:xfrm>
          <a:custGeom>
            <a:avLst/>
            <a:gdLst>
              <a:gd name="connsiteX0" fmla="*/ 332766 w 1886594"/>
              <a:gd name="connsiteY0" fmla="*/ 0 h 6858000"/>
              <a:gd name="connsiteX1" fmla="*/ 473666 w 1886594"/>
              <a:gd name="connsiteY1" fmla="*/ 0 h 6858000"/>
              <a:gd name="connsiteX2" fmla="*/ 1886594 w 1886594"/>
              <a:gd name="connsiteY2" fmla="*/ 4481876 h 6858000"/>
              <a:gd name="connsiteX3" fmla="*/ 140900 w 1886594"/>
              <a:gd name="connsiteY3" fmla="*/ 6858000 h 6858000"/>
              <a:gd name="connsiteX4" fmla="*/ 0 w 1886594"/>
              <a:gd name="connsiteY4" fmla="*/ 6858000 h 6858000"/>
              <a:gd name="connsiteX5" fmla="*/ 1745694 w 1886594"/>
              <a:gd name="connsiteY5" fmla="*/ 44818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594" h="6858000">
                <a:moveTo>
                  <a:pt x="332766" y="0"/>
                </a:moveTo>
                <a:lnTo>
                  <a:pt x="473666" y="0"/>
                </a:lnTo>
                <a:lnTo>
                  <a:pt x="1886594" y="4481876"/>
                </a:lnTo>
                <a:lnTo>
                  <a:pt x="140900" y="6858000"/>
                </a:lnTo>
                <a:lnTo>
                  <a:pt x="0" y="6858000"/>
                </a:lnTo>
                <a:lnTo>
                  <a:pt x="1745694" y="448187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Rectangle 29">
            <a:extLst>
              <a:ext uri="{FF2B5EF4-FFF2-40B4-BE49-F238E27FC236}">
                <a16:creationId xmlns:a16="http://schemas.microsoft.com/office/drawing/2014/main" id="{2C020F0B-C1D1-4E35-8674-2F6D2EB48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8" name="Isosceles Triangle 47">
            <a:extLst>
              <a:ext uri="{FF2B5EF4-FFF2-40B4-BE49-F238E27FC236}">
                <a16:creationId xmlns:a16="http://schemas.microsoft.com/office/drawing/2014/main" id="{45A9F879-5728-4241-84BE-EBFBB9D6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cxnSp>
        <p:nvCxnSpPr>
          <p:cNvPr id="50" name="Straight Connector 49">
            <a:extLst>
              <a:ext uri="{FF2B5EF4-FFF2-40B4-BE49-F238E27FC236}">
                <a16:creationId xmlns:a16="http://schemas.microsoft.com/office/drawing/2014/main" id="{72424A02-0F86-4C43-9C35-0E22665155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375B55B4-9E05-4924-946C-92CE670DF6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4" name="Rectangle 23">
            <a:extLst>
              <a:ext uri="{FF2B5EF4-FFF2-40B4-BE49-F238E27FC236}">
                <a16:creationId xmlns:a16="http://schemas.microsoft.com/office/drawing/2014/main" id="{0F30D126-B32B-40C9-84A3-C2FAD3B51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nvGrpSpPr>
          <p:cNvPr id="11" name="Group 10">
            <a:extLst>
              <a:ext uri="{FF2B5EF4-FFF2-40B4-BE49-F238E27FC236}">
                <a16:creationId xmlns:a16="http://schemas.microsoft.com/office/drawing/2014/main" id="{ABFA5F8B-2C08-0581-AD29-AFB92209E361}"/>
              </a:ext>
            </a:extLst>
          </p:cNvPr>
          <p:cNvGrpSpPr/>
          <p:nvPr/>
        </p:nvGrpSpPr>
        <p:grpSpPr>
          <a:xfrm>
            <a:off x="797520" y="6099717"/>
            <a:ext cx="3250373" cy="546410"/>
            <a:chOff x="548639" y="5789523"/>
            <a:chExt cx="5682471" cy="1007975"/>
          </a:xfrm>
        </p:grpSpPr>
        <p:pic>
          <p:nvPicPr>
            <p:cNvPr id="13" name="Picture 12">
              <a:extLst>
                <a:ext uri="{FF2B5EF4-FFF2-40B4-BE49-F238E27FC236}">
                  <a16:creationId xmlns:a16="http://schemas.microsoft.com/office/drawing/2014/main" id="{39D402D8-65C4-B6BC-475C-1762154F0F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15" name="Picture 14" descr="A logo of a life saving society&#10;&#10;AI-generated content may be incorrect.">
              <a:extLst>
                <a:ext uri="{FF2B5EF4-FFF2-40B4-BE49-F238E27FC236}">
                  <a16:creationId xmlns:a16="http://schemas.microsoft.com/office/drawing/2014/main" id="{816E254B-4378-A712-F48C-A19DBFA6D480}"/>
                </a:ext>
              </a:extLst>
            </p:cNvPr>
            <p:cNvPicPr>
              <a:picLocks noChangeAspect="1"/>
            </p:cNvPicPr>
            <p:nvPr/>
          </p:nvPicPr>
          <p:blipFill>
            <a:blip r:embed="rId12">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17" name="Picture 16" descr="A blue logo with three crowns&#10;&#10;AI-generated content may be incorrect.">
              <a:extLst>
                <a:ext uri="{FF2B5EF4-FFF2-40B4-BE49-F238E27FC236}">
                  <a16:creationId xmlns:a16="http://schemas.microsoft.com/office/drawing/2014/main" id="{70033023-F970-5D0A-668C-97A7E5BB3A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1292869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531A1158-931F-4682-A085-AF74D6204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72E3D4-28C6-E523-377A-DB2C96CCBB2E}"/>
              </a:ext>
            </a:extLst>
          </p:cNvPr>
          <p:cNvSpPr>
            <a:spLocks noGrp="1"/>
          </p:cNvSpPr>
          <p:nvPr>
            <p:ph type="title"/>
          </p:nvPr>
        </p:nvSpPr>
        <p:spPr>
          <a:xfrm>
            <a:off x="6038751" y="144063"/>
            <a:ext cx="3178002" cy="1922060"/>
          </a:xfrm>
        </p:spPr>
        <p:txBody>
          <a:bodyPr anchor="b">
            <a:normAutofit/>
          </a:bodyPr>
          <a:lstStyle/>
          <a:p>
            <a:pPr algn="ctr"/>
            <a:r>
              <a:rPr lang="en-GB" sz="5400" dirty="0"/>
              <a:t>Course Structure</a:t>
            </a:r>
          </a:p>
        </p:txBody>
      </p:sp>
      <p:pic>
        <p:nvPicPr>
          <p:cNvPr id="5" name="Picture 4" descr="A bridge over a river&#10;&#10;AI-generated content may be incorrect.">
            <a:extLst>
              <a:ext uri="{FF2B5EF4-FFF2-40B4-BE49-F238E27FC236}">
                <a16:creationId xmlns:a16="http://schemas.microsoft.com/office/drawing/2014/main" id="{9F0A17FC-FCD2-DC6A-92DC-918F7D73F2D0}"/>
              </a:ext>
            </a:extLst>
          </p:cNvPr>
          <p:cNvPicPr>
            <a:picLocks noChangeAspect="1"/>
          </p:cNvPicPr>
          <p:nvPr/>
        </p:nvPicPr>
        <p:blipFill>
          <a:blip r:embed="rId3">
            <a:extLst>
              <a:ext uri="{28A0092B-C50C-407E-A947-70E740481C1C}">
                <a14:useLocalDpi xmlns:a14="http://schemas.microsoft.com/office/drawing/2010/main" val="0"/>
              </a:ext>
            </a:extLst>
          </a:blip>
          <a:srcRect l="6606" r="6603" b="-5"/>
          <a:stretch>
            <a:fillRect/>
          </a:stretch>
        </p:blipFill>
        <p:spPr>
          <a:xfrm>
            <a:off x="3078396" y="10"/>
            <a:ext cx="3030396" cy="2618824"/>
          </a:xfrm>
          <a:custGeom>
            <a:avLst/>
            <a:gdLst/>
            <a:ahLst/>
            <a:cxnLst/>
            <a:rect l="l" t="t" r="r" b="b"/>
            <a:pathLst>
              <a:path w="3030396" h="2618834">
                <a:moveTo>
                  <a:pt x="398252" y="0"/>
                </a:moveTo>
                <a:lnTo>
                  <a:pt x="1887012" y="0"/>
                </a:lnTo>
                <a:lnTo>
                  <a:pt x="1887012" y="1"/>
                </a:lnTo>
                <a:lnTo>
                  <a:pt x="3030396" y="1"/>
                </a:lnTo>
                <a:lnTo>
                  <a:pt x="2639222" y="2618834"/>
                </a:lnTo>
                <a:lnTo>
                  <a:pt x="0" y="2618834"/>
                </a:lnTo>
                <a:close/>
              </a:path>
            </a:pathLst>
          </a:custGeom>
        </p:spPr>
      </p:pic>
      <p:pic>
        <p:nvPicPr>
          <p:cNvPr id="7" name="Picture 6" descr="A river with a bridge and buildings&#10;&#10;AI-generated content may be incorrect.">
            <a:extLst>
              <a:ext uri="{FF2B5EF4-FFF2-40B4-BE49-F238E27FC236}">
                <a16:creationId xmlns:a16="http://schemas.microsoft.com/office/drawing/2014/main" id="{CC147EBF-190B-0C50-4442-E7A41E97DABD}"/>
              </a:ext>
            </a:extLst>
          </p:cNvPr>
          <p:cNvPicPr>
            <a:picLocks noChangeAspect="1"/>
          </p:cNvPicPr>
          <p:nvPr/>
        </p:nvPicPr>
        <p:blipFill>
          <a:blip r:embed="rId4">
            <a:extLst>
              <a:ext uri="{28A0092B-C50C-407E-A947-70E740481C1C}">
                <a14:useLocalDpi xmlns:a14="http://schemas.microsoft.com/office/drawing/2010/main" val="0"/>
              </a:ext>
            </a:extLst>
          </a:blip>
          <a:srcRect l="4743" r="30000" b="-2"/>
          <a:stretch>
            <a:fillRect/>
          </a:stretch>
        </p:blipFill>
        <p:spPr>
          <a:xfrm>
            <a:off x="440943" y="10"/>
            <a:ext cx="3038117" cy="2618824"/>
          </a:xfrm>
          <a:custGeom>
            <a:avLst/>
            <a:gdLst/>
            <a:ahLst/>
            <a:cxnLst/>
            <a:rect l="l" t="t" r="r" b="b"/>
            <a:pathLst>
              <a:path w="3038117" h="2618834">
                <a:moveTo>
                  <a:pt x="389438" y="0"/>
                </a:moveTo>
                <a:lnTo>
                  <a:pt x="3038117" y="0"/>
                </a:lnTo>
                <a:lnTo>
                  <a:pt x="2639865" y="2618834"/>
                </a:lnTo>
                <a:lnTo>
                  <a:pt x="0" y="2618834"/>
                </a:lnTo>
                <a:close/>
              </a:path>
            </a:pathLst>
          </a:custGeom>
        </p:spPr>
      </p:pic>
      <p:pic>
        <p:nvPicPr>
          <p:cNvPr id="9" name="Picture 8" descr="A river with trees and bushes&#10;&#10;AI-generated content may be incorrect.">
            <a:extLst>
              <a:ext uri="{FF2B5EF4-FFF2-40B4-BE49-F238E27FC236}">
                <a16:creationId xmlns:a16="http://schemas.microsoft.com/office/drawing/2014/main" id="{AF9255FA-3225-2DB3-4F93-EBDDAA8987E6}"/>
              </a:ext>
            </a:extLst>
          </p:cNvPr>
          <p:cNvPicPr>
            <a:picLocks noChangeAspect="1"/>
          </p:cNvPicPr>
          <p:nvPr/>
        </p:nvPicPr>
        <p:blipFill>
          <a:blip r:embed="rId5">
            <a:extLst>
              <a:ext uri="{28A0092B-C50C-407E-A947-70E740481C1C}">
                <a14:useLocalDpi xmlns:a14="http://schemas.microsoft.com/office/drawing/2010/main" val="0"/>
              </a:ext>
            </a:extLst>
          </a:blip>
          <a:srcRect r="10309" b="2"/>
          <a:stretch>
            <a:fillRect/>
          </a:stretch>
        </p:blipFill>
        <p:spPr>
          <a:xfrm>
            <a:off x="1" y="2618834"/>
            <a:ext cx="5717617" cy="4239166"/>
          </a:xfrm>
          <a:custGeom>
            <a:avLst/>
            <a:gdLst/>
            <a:ahLst/>
            <a:cxnLst/>
            <a:rect l="l" t="t" r="r" b="b"/>
            <a:pathLst>
              <a:path w="5717617" h="4239166">
                <a:moveTo>
                  <a:pt x="440944" y="0"/>
                </a:moveTo>
                <a:lnTo>
                  <a:pt x="5717617" y="0"/>
                </a:lnTo>
                <a:lnTo>
                  <a:pt x="5084413" y="4239166"/>
                </a:lnTo>
                <a:lnTo>
                  <a:pt x="0" y="4239166"/>
                </a:lnTo>
                <a:lnTo>
                  <a:pt x="0" y="2965186"/>
                </a:lnTo>
                <a:close/>
              </a:path>
            </a:pathLst>
          </a:custGeom>
        </p:spPr>
      </p:pic>
      <p:sp>
        <p:nvSpPr>
          <p:cNvPr id="3" name="Content Placeholder 2">
            <a:extLst>
              <a:ext uri="{FF2B5EF4-FFF2-40B4-BE49-F238E27FC236}">
                <a16:creationId xmlns:a16="http://schemas.microsoft.com/office/drawing/2014/main" id="{9A045FBE-3F04-1593-5A96-808D7B1D7FC1}"/>
              </a:ext>
            </a:extLst>
          </p:cNvPr>
          <p:cNvSpPr>
            <a:spLocks noGrp="1"/>
          </p:cNvSpPr>
          <p:nvPr>
            <p:ph idx="1"/>
          </p:nvPr>
        </p:nvSpPr>
        <p:spPr>
          <a:xfrm>
            <a:off x="6038751" y="2498735"/>
            <a:ext cx="3604591" cy="3330982"/>
          </a:xfrm>
        </p:spPr>
        <p:txBody>
          <a:bodyPr>
            <a:normAutofit lnSpcReduction="10000"/>
          </a:bodyPr>
          <a:lstStyle/>
          <a:p>
            <a:pPr marL="0" indent="0">
              <a:buNone/>
            </a:pPr>
            <a:r>
              <a:rPr lang="en-GB" sz="1900" b="1" dirty="0"/>
              <a:t>Topics</a:t>
            </a:r>
          </a:p>
          <a:p>
            <a:pPr marL="0" indent="0">
              <a:buNone/>
            </a:pPr>
            <a:endParaRPr lang="en-GB" sz="1900" b="1" dirty="0"/>
          </a:p>
          <a:p>
            <a:pPr lvl="0"/>
            <a:r>
              <a:rPr lang="en-GB" sz="1900" dirty="0"/>
              <a:t>Why water can be dangerous</a:t>
            </a:r>
          </a:p>
          <a:p>
            <a:pPr lvl="0"/>
            <a:r>
              <a:rPr lang="en-GB" sz="1900" dirty="0"/>
              <a:t>Hull’s local waterways</a:t>
            </a:r>
          </a:p>
          <a:p>
            <a:pPr lvl="0"/>
            <a:r>
              <a:rPr lang="en-GB" sz="1900" dirty="0"/>
              <a:t>Why strong swimmers still drown</a:t>
            </a:r>
          </a:p>
          <a:p>
            <a:pPr lvl="0"/>
            <a:r>
              <a:rPr lang="en-GB" sz="1900" dirty="0"/>
              <a:t>Cold water shock</a:t>
            </a:r>
          </a:p>
          <a:p>
            <a:pPr lvl="0"/>
            <a:r>
              <a:rPr lang="en-GB" sz="1900" dirty="0"/>
              <a:t>Hidden dangers</a:t>
            </a:r>
          </a:p>
          <a:p>
            <a:endParaRPr lang="en-GB" dirty="0"/>
          </a:p>
        </p:txBody>
      </p:sp>
      <p:grpSp>
        <p:nvGrpSpPr>
          <p:cNvPr id="61" name="Group 60">
            <a:extLst>
              <a:ext uri="{FF2B5EF4-FFF2-40B4-BE49-F238E27FC236}">
                <a16:creationId xmlns:a16="http://schemas.microsoft.com/office/drawing/2014/main" id="{68CC4534-BAAC-4D5F-9F61-089745A30A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2" name="Straight Connector 61">
              <a:extLst>
                <a:ext uri="{FF2B5EF4-FFF2-40B4-BE49-F238E27FC236}">
                  <a16:creationId xmlns:a16="http://schemas.microsoft.com/office/drawing/2014/main" id="{99868E2D-9742-407F-951A-CBC2D02BB6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0260601E-0F58-44EA-8496-D4CCBA9DF7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4" name="Rectangle 23">
              <a:extLst>
                <a:ext uri="{FF2B5EF4-FFF2-40B4-BE49-F238E27FC236}">
                  <a16:creationId xmlns:a16="http://schemas.microsoft.com/office/drawing/2014/main" id="{E7685DF3-C544-4461-BCFF-BFC22FD087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5" name="Rectangle 25">
              <a:extLst>
                <a:ext uri="{FF2B5EF4-FFF2-40B4-BE49-F238E27FC236}">
                  <a16:creationId xmlns:a16="http://schemas.microsoft.com/office/drawing/2014/main" id="{BF702000-D597-4B33-97F1-3EA2CA978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6" name="Isosceles Triangle 65">
              <a:extLst>
                <a:ext uri="{FF2B5EF4-FFF2-40B4-BE49-F238E27FC236}">
                  <a16:creationId xmlns:a16="http://schemas.microsoft.com/office/drawing/2014/main" id="{7940EC63-7135-4958-A6DA-2B7B3F549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7" name="Rectangle 27">
              <a:extLst>
                <a:ext uri="{FF2B5EF4-FFF2-40B4-BE49-F238E27FC236}">
                  <a16:creationId xmlns:a16="http://schemas.microsoft.com/office/drawing/2014/main" id="{0EDEC1C3-D953-4DF1-914A-FE4A7DB61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8" name="Rectangle 28">
              <a:extLst>
                <a:ext uri="{FF2B5EF4-FFF2-40B4-BE49-F238E27FC236}">
                  <a16:creationId xmlns:a16="http://schemas.microsoft.com/office/drawing/2014/main" id="{58EFEF71-11D2-41FA-B797-4781045C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9" name="Rectangle 29">
              <a:extLst>
                <a:ext uri="{FF2B5EF4-FFF2-40B4-BE49-F238E27FC236}">
                  <a16:creationId xmlns:a16="http://schemas.microsoft.com/office/drawing/2014/main" id="{08B9320D-2631-415E-9956-83E6C6F1D7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0" name="Isosceles Triangle 69">
              <a:extLst>
                <a:ext uri="{FF2B5EF4-FFF2-40B4-BE49-F238E27FC236}">
                  <a16:creationId xmlns:a16="http://schemas.microsoft.com/office/drawing/2014/main" id="{164EAB87-65E0-4E1F-B08C-D636A9585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1" name="Isosceles Triangle 70">
              <a:extLst>
                <a:ext uri="{FF2B5EF4-FFF2-40B4-BE49-F238E27FC236}">
                  <a16:creationId xmlns:a16="http://schemas.microsoft.com/office/drawing/2014/main" id="{A3C46668-C714-4110-8DCB-DB0056366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grpSp>
        <p:nvGrpSpPr>
          <p:cNvPr id="11" name="Group 10">
            <a:extLst>
              <a:ext uri="{FF2B5EF4-FFF2-40B4-BE49-F238E27FC236}">
                <a16:creationId xmlns:a16="http://schemas.microsoft.com/office/drawing/2014/main" id="{D2817F92-0979-2A90-8DEB-A5C81CA14FF3}"/>
              </a:ext>
            </a:extLst>
          </p:cNvPr>
          <p:cNvGrpSpPr/>
          <p:nvPr/>
        </p:nvGrpSpPr>
        <p:grpSpPr>
          <a:xfrm>
            <a:off x="5411077" y="6262329"/>
            <a:ext cx="3212738" cy="451608"/>
            <a:chOff x="548639" y="5789523"/>
            <a:chExt cx="5682471" cy="1007975"/>
          </a:xfrm>
        </p:grpSpPr>
        <p:pic>
          <p:nvPicPr>
            <p:cNvPr id="13" name="Picture 12">
              <a:extLst>
                <a:ext uri="{FF2B5EF4-FFF2-40B4-BE49-F238E27FC236}">
                  <a16:creationId xmlns:a16="http://schemas.microsoft.com/office/drawing/2014/main" id="{4A03811D-ACDC-EEEA-B603-FF33B4F0BB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15" name="Picture 14" descr="A logo of a life saving society&#10;&#10;AI-generated content may be incorrect.">
              <a:extLst>
                <a:ext uri="{FF2B5EF4-FFF2-40B4-BE49-F238E27FC236}">
                  <a16:creationId xmlns:a16="http://schemas.microsoft.com/office/drawing/2014/main" id="{6637EEE3-9876-A5B1-BDA6-5ECDC004F091}"/>
                </a:ext>
              </a:extLst>
            </p:cNvPr>
            <p:cNvPicPr>
              <a:picLocks noChangeAspect="1"/>
            </p:cNvPicPr>
            <p:nvPr/>
          </p:nvPicPr>
          <p:blipFill>
            <a:blip r:embed="rId7">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17" name="Picture 16" descr="A blue logo with three crowns&#10;&#10;AI-generated content may be incorrect.">
              <a:extLst>
                <a:ext uri="{FF2B5EF4-FFF2-40B4-BE49-F238E27FC236}">
                  <a16:creationId xmlns:a16="http://schemas.microsoft.com/office/drawing/2014/main" id="{E30CF8D5-06F0-D1D3-593B-FE1DD42A17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1106634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BF97-5C7B-E634-A04B-6CF474B834E3}"/>
              </a:ext>
            </a:extLst>
          </p:cNvPr>
          <p:cNvSpPr>
            <a:spLocks noGrp="1"/>
          </p:cNvSpPr>
          <p:nvPr>
            <p:ph type="title"/>
          </p:nvPr>
        </p:nvSpPr>
        <p:spPr>
          <a:xfrm>
            <a:off x="677333" y="191861"/>
            <a:ext cx="8596668" cy="1320800"/>
          </a:xfrm>
        </p:spPr>
        <p:txBody>
          <a:bodyPr>
            <a:normAutofit/>
          </a:bodyPr>
          <a:lstStyle/>
          <a:p>
            <a:r>
              <a:rPr lang="en-US" sz="5400" dirty="0"/>
              <a:t>Float to live video </a:t>
            </a:r>
          </a:p>
        </p:txBody>
      </p:sp>
      <p:pic>
        <p:nvPicPr>
          <p:cNvPr id="3" name="Online Media 2" title="How to float in water: 5 simple steps that could save your life">
            <a:hlinkClick r:id="" action="ppaction://media"/>
            <a:extLst>
              <a:ext uri="{FF2B5EF4-FFF2-40B4-BE49-F238E27FC236}">
                <a16:creationId xmlns:a16="http://schemas.microsoft.com/office/drawing/2014/main" id="{D0FAC024-7C72-8030-0E9E-AD35F330A3B8}"/>
              </a:ext>
            </a:extLst>
          </p:cNvPr>
          <p:cNvPicPr>
            <a:picLocks noRot="1" noChangeAspect="1"/>
          </p:cNvPicPr>
          <p:nvPr>
            <a:videoFile r:link="rId1"/>
          </p:nvPr>
        </p:nvPicPr>
        <p:blipFill>
          <a:blip r:embed="rId4"/>
          <a:stretch>
            <a:fillRect/>
          </a:stretch>
        </p:blipFill>
        <p:spPr>
          <a:xfrm>
            <a:off x="388822" y="1111032"/>
            <a:ext cx="8885179" cy="5020138"/>
          </a:xfrm>
          <a:prstGeom prst="rect">
            <a:avLst/>
          </a:prstGeom>
        </p:spPr>
      </p:pic>
    </p:spTree>
    <p:extLst>
      <p:ext uri="{BB962C8B-B14F-4D97-AF65-F5344CB8AC3E}">
        <p14:creationId xmlns:p14="http://schemas.microsoft.com/office/powerpoint/2010/main" val="204233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6" name="Rectangle 25">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4"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6" name="Isosceles Triangle 35">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8"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0" name="Isosceles Triangle 39">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2" name="Freeform: Shape 41">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A65F052-2D92-34EE-83F2-8B91647A2BF5}"/>
              </a:ext>
            </a:extLst>
          </p:cNvPr>
          <p:cNvSpPr>
            <a:spLocks noGrp="1"/>
          </p:cNvSpPr>
          <p:nvPr>
            <p:ph type="title"/>
          </p:nvPr>
        </p:nvSpPr>
        <p:spPr>
          <a:xfrm>
            <a:off x="5994401" y="609600"/>
            <a:ext cx="5700312" cy="2227730"/>
          </a:xfrm>
        </p:spPr>
        <p:txBody>
          <a:bodyPr anchor="ctr">
            <a:normAutofit/>
          </a:bodyPr>
          <a:lstStyle/>
          <a:p>
            <a:r>
              <a:rPr lang="en-GB" sz="5400" dirty="0">
                <a:solidFill>
                  <a:srgbClr val="FFFFFF"/>
                </a:solidFill>
              </a:rPr>
              <a:t>Cold Water Shock</a:t>
            </a:r>
          </a:p>
        </p:txBody>
      </p:sp>
      <p:pic>
        <p:nvPicPr>
          <p:cNvPr id="9" name="Picture 8" descr="A poster of water safety forum&#10;&#10;AI-generated content may be incorrect.">
            <a:extLst>
              <a:ext uri="{FF2B5EF4-FFF2-40B4-BE49-F238E27FC236}">
                <a16:creationId xmlns:a16="http://schemas.microsoft.com/office/drawing/2014/main" id="{4B0214DD-3512-560A-FA03-69C9BB6B9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598" y="1168399"/>
            <a:ext cx="3688080" cy="4610101"/>
          </a:xfrm>
          <a:prstGeom prst="rect">
            <a:avLst/>
          </a:prstGeom>
        </p:spPr>
      </p:pic>
      <p:sp>
        <p:nvSpPr>
          <p:cNvPr id="3" name="Content Placeholder 2">
            <a:extLst>
              <a:ext uri="{FF2B5EF4-FFF2-40B4-BE49-F238E27FC236}">
                <a16:creationId xmlns:a16="http://schemas.microsoft.com/office/drawing/2014/main" id="{A1BA667F-FB26-0DF9-CE5C-98B195255865}"/>
              </a:ext>
            </a:extLst>
          </p:cNvPr>
          <p:cNvSpPr>
            <a:spLocks noGrp="1"/>
          </p:cNvSpPr>
          <p:nvPr>
            <p:ph idx="1"/>
          </p:nvPr>
        </p:nvSpPr>
        <p:spPr>
          <a:xfrm>
            <a:off x="7181725" y="2837329"/>
            <a:ext cx="4512988" cy="3317938"/>
          </a:xfrm>
        </p:spPr>
        <p:txBody>
          <a:bodyPr anchor="t">
            <a:normAutofit fontScale="92500"/>
          </a:bodyPr>
          <a:lstStyle/>
          <a:p>
            <a:r>
              <a:rPr lang="en-GB" sz="2400" dirty="0">
                <a:solidFill>
                  <a:srgbClr val="FFFFFF"/>
                </a:solidFill>
              </a:rPr>
              <a:t>Even in summer rivers and lakes remain dangerously cold, </a:t>
            </a:r>
          </a:p>
          <a:p>
            <a:endParaRPr lang="en-GB" sz="2400" dirty="0">
              <a:solidFill>
                <a:srgbClr val="FFFFFF"/>
              </a:solidFill>
            </a:endParaRPr>
          </a:p>
          <a:p>
            <a:r>
              <a:rPr lang="en-GB" sz="2400" dirty="0">
                <a:solidFill>
                  <a:srgbClr val="FFFFFF"/>
                </a:solidFill>
              </a:rPr>
              <a:t>Water is warmer near the surface but quickly gets colder</a:t>
            </a:r>
          </a:p>
          <a:p>
            <a:pPr marL="0" indent="0">
              <a:buNone/>
            </a:pPr>
            <a:endParaRPr lang="en-GB" sz="2400" dirty="0">
              <a:solidFill>
                <a:srgbClr val="FFFFFF"/>
              </a:solidFill>
            </a:endParaRPr>
          </a:p>
          <a:p>
            <a:r>
              <a:rPr lang="en-GB" sz="2400" dirty="0">
                <a:solidFill>
                  <a:srgbClr val="FFFFFF"/>
                </a:solidFill>
              </a:rPr>
              <a:t>Especially true in the Humber, dock, drains and shaded rivers</a:t>
            </a:r>
          </a:p>
          <a:p>
            <a:endParaRPr lang="en-GB" dirty="0">
              <a:solidFill>
                <a:srgbClr val="FFFFFF"/>
              </a:solidFill>
            </a:endParaRPr>
          </a:p>
        </p:txBody>
      </p:sp>
      <p:grpSp>
        <p:nvGrpSpPr>
          <p:cNvPr id="10" name="Group 9">
            <a:extLst>
              <a:ext uri="{FF2B5EF4-FFF2-40B4-BE49-F238E27FC236}">
                <a16:creationId xmlns:a16="http://schemas.microsoft.com/office/drawing/2014/main" id="{8F546655-DD85-10D3-5A49-C751737BE8AE}"/>
              </a:ext>
            </a:extLst>
          </p:cNvPr>
          <p:cNvGrpSpPr/>
          <p:nvPr/>
        </p:nvGrpSpPr>
        <p:grpSpPr>
          <a:xfrm>
            <a:off x="330812" y="6155267"/>
            <a:ext cx="3590311" cy="654943"/>
            <a:chOff x="548639" y="5789523"/>
            <a:chExt cx="5682471" cy="1007975"/>
          </a:xfrm>
        </p:grpSpPr>
        <p:pic>
          <p:nvPicPr>
            <p:cNvPr id="11" name="Picture 10">
              <a:extLst>
                <a:ext uri="{FF2B5EF4-FFF2-40B4-BE49-F238E27FC236}">
                  <a16:creationId xmlns:a16="http://schemas.microsoft.com/office/drawing/2014/main" id="{B343AEEE-E326-F065-1557-B5C0C619B7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13" name="Picture 12" descr="A logo of a life saving society&#10;&#10;AI-generated content may be incorrect.">
              <a:extLst>
                <a:ext uri="{FF2B5EF4-FFF2-40B4-BE49-F238E27FC236}">
                  <a16:creationId xmlns:a16="http://schemas.microsoft.com/office/drawing/2014/main" id="{354E7A29-9E32-4A40-E779-14C74DC9B7BD}"/>
                </a:ext>
              </a:extLst>
            </p:cNvPr>
            <p:cNvPicPr>
              <a:picLocks noChangeAspect="1"/>
            </p:cNvPicPr>
            <p:nvPr/>
          </p:nvPicPr>
          <p:blipFill>
            <a:blip r:embed="rId5">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15" name="Picture 14" descr="A blue logo with three crowns&#10;&#10;AI-generated content may be incorrect.">
              <a:extLst>
                <a:ext uri="{FF2B5EF4-FFF2-40B4-BE49-F238E27FC236}">
                  <a16:creationId xmlns:a16="http://schemas.microsoft.com/office/drawing/2014/main" id="{8F6D9567-BEAB-6355-F062-E777D20416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182296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6E2C1D0-2072-4664-9C67-3B12866F5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17"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3" name="Picture 12" descr="A yellow triangle sign with a person on the edge of a dock&#10;&#10;AI-generated content may be incorrect.">
            <a:extLst>
              <a:ext uri="{FF2B5EF4-FFF2-40B4-BE49-F238E27FC236}">
                <a16:creationId xmlns:a16="http://schemas.microsoft.com/office/drawing/2014/main" id="{0B4B2DBF-85F2-E14C-FB5C-C7D5107F2949}"/>
              </a:ext>
            </a:extLst>
          </p:cNvPr>
          <p:cNvPicPr>
            <a:picLocks noChangeAspect="1"/>
          </p:cNvPicPr>
          <p:nvPr/>
        </p:nvPicPr>
        <p:blipFill>
          <a:blip r:embed="rId3">
            <a:extLst>
              <a:ext uri="{28A0092B-C50C-407E-A947-70E740481C1C}">
                <a14:useLocalDpi xmlns:a14="http://schemas.microsoft.com/office/drawing/2010/main" val="0"/>
              </a:ext>
            </a:extLst>
          </a:blip>
          <a:srcRect l="6356" r="6190"/>
          <a:stretch>
            <a:fillRect/>
          </a:stretch>
        </p:blipFill>
        <p:spPr>
          <a:xfrm>
            <a:off x="6194368" y="10"/>
            <a:ext cx="5997632" cy="6857990"/>
          </a:xfrm>
          <a:custGeom>
            <a:avLst/>
            <a:gdLst/>
            <a:ahLst/>
            <a:cxnLst/>
            <a:rect l="l" t="t" r="r" b="b"/>
            <a:pathLst>
              <a:path w="5997632" h="6858000">
                <a:moveTo>
                  <a:pt x="0" y="0"/>
                </a:moveTo>
                <a:lnTo>
                  <a:pt x="5997632" y="0"/>
                </a:lnTo>
                <a:lnTo>
                  <a:pt x="5997632" y="6858000"/>
                </a:lnTo>
                <a:lnTo>
                  <a:pt x="3178693" y="6858000"/>
                </a:lnTo>
                <a:close/>
              </a:path>
            </a:pathLst>
          </a:custGeom>
        </p:spPr>
      </p:pic>
      <p:pic>
        <p:nvPicPr>
          <p:cNvPr id="17" name="Picture 16" descr="A body of water with trees around it&#10;&#10;AI-generated content may be incorrect.">
            <a:extLst>
              <a:ext uri="{FF2B5EF4-FFF2-40B4-BE49-F238E27FC236}">
                <a16:creationId xmlns:a16="http://schemas.microsoft.com/office/drawing/2014/main" id="{505657DE-381B-A8C1-9C60-ACBA480428BE}"/>
              </a:ext>
            </a:extLst>
          </p:cNvPr>
          <p:cNvPicPr>
            <a:picLocks noChangeAspect="1"/>
          </p:cNvPicPr>
          <p:nvPr/>
        </p:nvPicPr>
        <p:blipFill>
          <a:blip r:embed="rId4">
            <a:extLst>
              <a:ext uri="{28A0092B-C50C-407E-A947-70E740481C1C}">
                <a14:useLocalDpi xmlns:a14="http://schemas.microsoft.com/office/drawing/2010/main" val="0"/>
              </a:ext>
            </a:extLst>
          </a:blip>
          <a:srcRect l="9012" r="2009" b="-1"/>
          <a:stretch>
            <a:fillRect/>
          </a:stretch>
        </p:blipFill>
        <p:spPr>
          <a:xfrm>
            <a:off x="-1" y="10"/>
            <a:ext cx="9141744" cy="6857990"/>
          </a:xfrm>
          <a:custGeom>
            <a:avLst/>
            <a:gdLst/>
            <a:ahLst/>
            <a:cxnLst/>
            <a:rect l="l" t="t" r="r" b="b"/>
            <a:pathLst>
              <a:path w="9141744" h="6863485">
                <a:moveTo>
                  <a:pt x="0" y="0"/>
                </a:moveTo>
                <a:lnTo>
                  <a:pt x="5963051" y="0"/>
                </a:lnTo>
                <a:lnTo>
                  <a:pt x="9141744" y="6863485"/>
                </a:lnTo>
                <a:lnTo>
                  <a:pt x="0" y="6863485"/>
                </a:lnTo>
                <a:lnTo>
                  <a:pt x="0" y="0"/>
                </a:lnTo>
                <a:close/>
              </a:path>
            </a:pathLst>
          </a:custGeom>
        </p:spPr>
      </p:pic>
      <p:sp>
        <p:nvSpPr>
          <p:cNvPr id="33" name="Freeform: Shape 32">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0FA47F-BA12-338C-AF96-E40934894943}"/>
              </a:ext>
            </a:extLst>
          </p:cNvPr>
          <p:cNvSpPr>
            <a:spLocks noGrp="1"/>
          </p:cNvSpPr>
          <p:nvPr>
            <p:ph type="title"/>
          </p:nvPr>
        </p:nvSpPr>
        <p:spPr>
          <a:xfrm>
            <a:off x="618064" y="2093887"/>
            <a:ext cx="4193810" cy="880985"/>
          </a:xfrm>
        </p:spPr>
        <p:txBody>
          <a:bodyPr anchor="ctr">
            <a:normAutofit/>
          </a:bodyPr>
          <a:lstStyle/>
          <a:p>
            <a:pPr>
              <a:lnSpc>
                <a:spcPct val="90000"/>
              </a:lnSpc>
            </a:pPr>
            <a:r>
              <a:rPr lang="en-GB" sz="2800" dirty="0"/>
              <a:t>Rescue Without Entering Water</a:t>
            </a:r>
          </a:p>
        </p:txBody>
      </p:sp>
      <p:sp>
        <p:nvSpPr>
          <p:cNvPr id="3" name="Content Placeholder 2">
            <a:extLst>
              <a:ext uri="{FF2B5EF4-FFF2-40B4-BE49-F238E27FC236}">
                <a16:creationId xmlns:a16="http://schemas.microsoft.com/office/drawing/2014/main" id="{0800E5DF-1D01-8934-2694-AA1B66DFC523}"/>
              </a:ext>
            </a:extLst>
          </p:cNvPr>
          <p:cNvSpPr>
            <a:spLocks noGrp="1"/>
          </p:cNvSpPr>
          <p:nvPr>
            <p:ph idx="1"/>
          </p:nvPr>
        </p:nvSpPr>
        <p:spPr>
          <a:xfrm>
            <a:off x="618064" y="3294912"/>
            <a:ext cx="4620544" cy="1562838"/>
          </a:xfrm>
        </p:spPr>
        <p:txBody>
          <a:bodyPr>
            <a:normAutofit lnSpcReduction="10000"/>
          </a:bodyPr>
          <a:lstStyle/>
          <a:p>
            <a:pPr marL="0" indent="0">
              <a:buNone/>
            </a:pPr>
            <a:r>
              <a:rPr lang="en-GB" sz="2400" dirty="0"/>
              <a:t>“Shout, Reach, Throw” </a:t>
            </a:r>
          </a:p>
          <a:p>
            <a:pPr marL="0" indent="0">
              <a:buNone/>
            </a:pPr>
            <a:endParaRPr lang="en-GB" sz="2400" dirty="0"/>
          </a:p>
          <a:p>
            <a:pPr marL="0" indent="0">
              <a:buNone/>
            </a:pPr>
            <a:r>
              <a:rPr lang="en-GB" sz="3200" dirty="0"/>
              <a:t>Don’t Go</a:t>
            </a:r>
            <a:endParaRPr lang="en-GB" sz="1600" dirty="0"/>
          </a:p>
        </p:txBody>
      </p:sp>
      <p:grpSp>
        <p:nvGrpSpPr>
          <p:cNvPr id="19" name="Group 18">
            <a:extLst>
              <a:ext uri="{FF2B5EF4-FFF2-40B4-BE49-F238E27FC236}">
                <a16:creationId xmlns:a16="http://schemas.microsoft.com/office/drawing/2014/main" id="{A58AF083-DBFE-227C-A669-B3EF60B89BFC}"/>
              </a:ext>
            </a:extLst>
          </p:cNvPr>
          <p:cNvGrpSpPr/>
          <p:nvPr/>
        </p:nvGrpSpPr>
        <p:grpSpPr>
          <a:xfrm>
            <a:off x="9229285" y="6371770"/>
            <a:ext cx="2672430" cy="486219"/>
            <a:chOff x="548639" y="5789523"/>
            <a:chExt cx="5682471" cy="1007975"/>
          </a:xfrm>
        </p:grpSpPr>
        <p:pic>
          <p:nvPicPr>
            <p:cNvPr id="21" name="Picture 20">
              <a:extLst>
                <a:ext uri="{FF2B5EF4-FFF2-40B4-BE49-F238E27FC236}">
                  <a16:creationId xmlns:a16="http://schemas.microsoft.com/office/drawing/2014/main" id="{28740417-5DC7-4439-634D-82A5D0E33D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39" y="5789523"/>
              <a:ext cx="2598521" cy="905268"/>
            </a:xfrm>
            <a:prstGeom prst="rect">
              <a:avLst/>
            </a:prstGeom>
          </p:spPr>
        </p:pic>
        <p:pic>
          <p:nvPicPr>
            <p:cNvPr id="23" name="Picture 22" descr="A logo of a life saving society&#10;&#10;AI-generated content may be incorrect.">
              <a:extLst>
                <a:ext uri="{FF2B5EF4-FFF2-40B4-BE49-F238E27FC236}">
                  <a16:creationId xmlns:a16="http://schemas.microsoft.com/office/drawing/2014/main" id="{451B0B40-244F-1D1F-682B-9985D8F5B3D9}"/>
                </a:ext>
              </a:extLst>
            </p:cNvPr>
            <p:cNvPicPr>
              <a:picLocks noChangeAspect="1"/>
            </p:cNvPicPr>
            <p:nvPr/>
          </p:nvPicPr>
          <p:blipFill>
            <a:blip r:embed="rId6">
              <a:extLst>
                <a:ext uri="{28A0092B-C50C-407E-A947-70E740481C1C}">
                  <a14:useLocalDpi xmlns:a14="http://schemas.microsoft.com/office/drawing/2010/main" val="0"/>
                </a:ext>
              </a:extLst>
            </a:blip>
            <a:srcRect b="24319"/>
            <a:stretch>
              <a:fillRect/>
            </a:stretch>
          </p:blipFill>
          <p:spPr>
            <a:xfrm>
              <a:off x="4297889" y="5824592"/>
              <a:ext cx="1933221" cy="870596"/>
            </a:xfrm>
            <a:prstGeom prst="rect">
              <a:avLst/>
            </a:prstGeom>
          </p:spPr>
        </p:pic>
        <p:pic>
          <p:nvPicPr>
            <p:cNvPr id="25" name="Picture 24" descr="A blue logo with three crowns&#10;&#10;AI-generated content may be incorrect.">
              <a:extLst>
                <a:ext uri="{FF2B5EF4-FFF2-40B4-BE49-F238E27FC236}">
                  <a16:creationId xmlns:a16="http://schemas.microsoft.com/office/drawing/2014/main" id="{80C5B225-C48B-1563-69E8-37D75A9053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1414" y="5824592"/>
              <a:ext cx="972906" cy="972906"/>
            </a:xfrm>
            <a:prstGeom prst="rect">
              <a:avLst/>
            </a:prstGeom>
          </p:spPr>
        </p:pic>
      </p:grpSp>
    </p:spTree>
    <p:extLst>
      <p:ext uri="{BB962C8B-B14F-4D97-AF65-F5344CB8AC3E}">
        <p14:creationId xmlns:p14="http://schemas.microsoft.com/office/powerpoint/2010/main" val="1246059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themeOverride>
</file>

<file path=docMetadata/LabelInfo.xml><?xml version="1.0" encoding="utf-8"?>
<clbl:labelList xmlns:clbl="http://schemas.microsoft.com/office/2020/mipLabelMetadata">
  <clbl:label id="{998b793d-d177-4b88-8be1-6fe1f323a70b}" enabled="0" method="" siteId="{998b793d-d177-4b88-8be1-6fe1f323a70b}" removed="1"/>
</clbl:labelList>
</file>

<file path=docProps/app.xml><?xml version="1.0" encoding="utf-8"?>
<Properties xmlns="http://schemas.openxmlformats.org/officeDocument/2006/extended-properties" xmlns:vt="http://schemas.openxmlformats.org/officeDocument/2006/docPropsVTypes">
  <Template/>
  <TotalTime>4167</TotalTime>
  <Words>9165</Words>
  <Application>Microsoft Office PowerPoint</Application>
  <PresentationFormat>Widescreen</PresentationFormat>
  <Paragraphs>1012</Paragraphs>
  <Slides>45</Slides>
  <Notes>45</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Aptos</vt:lpstr>
      <vt:lpstr>Arial</vt:lpstr>
      <vt:lpstr>Calibri</vt:lpstr>
      <vt:lpstr>Trebuchet MS</vt:lpstr>
      <vt:lpstr>Wingdings 3</vt:lpstr>
      <vt:lpstr>Facet</vt:lpstr>
      <vt:lpstr>Community Water Safety</vt:lpstr>
      <vt:lpstr>Safe  Around Water</vt:lpstr>
      <vt:lpstr>Overview</vt:lpstr>
      <vt:lpstr> Modern Approach</vt:lpstr>
      <vt:lpstr>Course Objectives</vt:lpstr>
      <vt:lpstr>Course Structure</vt:lpstr>
      <vt:lpstr>Float to live video </vt:lpstr>
      <vt:lpstr>Cold Water Shock</vt:lpstr>
      <vt:lpstr>Rescue Without Entering Water</vt:lpstr>
      <vt:lpstr>Calling 999</vt:lpstr>
      <vt:lpstr>PowerPoint Presentation</vt:lpstr>
      <vt:lpstr>Risky Behaviors Discussion</vt:lpstr>
      <vt:lpstr>Recently 500m from High Eske scene of double deaths</vt:lpstr>
      <vt:lpstr>Scenario Discussion</vt:lpstr>
      <vt:lpstr>Don’t become a Memory</vt:lpstr>
      <vt:lpstr>Questions &amp; Learning Outcomes</vt:lpstr>
      <vt:lpstr>Practical</vt:lpstr>
      <vt:lpstr>Lifejacket/BA Session</vt:lpstr>
      <vt:lpstr>HELP Position and Huddle</vt:lpstr>
      <vt:lpstr>Kayaks, Canoes &amp; SUP’s</vt:lpstr>
      <vt:lpstr>Winter Safety</vt:lpstr>
      <vt:lpstr>If you are going to swim;  -Choose your spot -Have right equipment -Weather and tides? -Acclimatization -Float to live  -Case of emergency   </vt:lpstr>
      <vt:lpstr>PowerPoint Presentation</vt:lpstr>
      <vt:lpstr>Royal Life Saving Society Safety Tips</vt:lpstr>
      <vt:lpstr>Drowning is preventable therefore water safety education is vital   September 2026 will be part of RHSE guidance in schools </vt:lpstr>
      <vt:lpstr>Health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for parents 6 – Inflatable caution </vt:lpstr>
      <vt:lpstr>Tips for parents 7 – CPR </vt:lpstr>
      <vt:lpstr>Tips for parents 8 – Depth  </vt:lpstr>
      <vt:lpstr>Tips for parents 9 – Save Little Lives  </vt:lpstr>
      <vt:lpstr>Tips for parents 10 – STA One Stop Shop </vt:lpstr>
      <vt:lpstr>Tips for parents 11 – You're not a teacher </vt:lpstr>
      <vt:lpstr>PowerPoint Presentation</vt:lpstr>
      <vt:lpstr>PowerPoint Presentation</vt:lpstr>
      <vt:lpstr>Drowning Prevention Week 2027</vt:lpstr>
      <vt:lpstr>PowerPoint Presentation</vt:lpstr>
      <vt:lpstr>Inaugural event KKC 12th July 2026</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Fisher Caitlin (HC&amp;L)</dc:creator>
  <cp:lastModifiedBy>Andy Davies</cp:lastModifiedBy>
  <cp:revision>87</cp:revision>
  <cp:lastPrinted>2026-06-29T17:08:25Z</cp:lastPrinted>
  <dcterms:created xsi:type="dcterms:W3CDTF">2026-06-26T09:52:59Z</dcterms:created>
  <dcterms:modified xsi:type="dcterms:W3CDTF">2026-07-13T20:31:42Z</dcterms:modified>
</cp:coreProperties>
</file>